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56" r:id="rId2"/>
    <p:sldMasterId id="2147483664" r:id="rId3"/>
  </p:sldMasterIdLst>
  <p:notesMasterIdLst>
    <p:notesMasterId r:id="rId90"/>
  </p:notesMasterIdLst>
  <p:handoutMasterIdLst>
    <p:handoutMasterId r:id="rId91"/>
  </p:handoutMasterIdLst>
  <p:sldIdLst>
    <p:sldId id="13252" r:id="rId4"/>
    <p:sldId id="13368" r:id="rId5"/>
    <p:sldId id="13349" r:id="rId6"/>
    <p:sldId id="13350" r:id="rId7"/>
    <p:sldId id="13351" r:id="rId8"/>
    <p:sldId id="13352" r:id="rId9"/>
    <p:sldId id="13388" r:id="rId10"/>
    <p:sldId id="13353" r:id="rId11"/>
    <p:sldId id="13355" r:id="rId12"/>
    <p:sldId id="13389" r:id="rId13"/>
    <p:sldId id="13390" r:id="rId14"/>
    <p:sldId id="13347" r:id="rId15"/>
    <p:sldId id="13354" r:id="rId16"/>
    <p:sldId id="13357" r:id="rId17"/>
    <p:sldId id="13358" r:id="rId18"/>
    <p:sldId id="13359" r:id="rId19"/>
    <p:sldId id="13360" r:id="rId20"/>
    <p:sldId id="13361" r:id="rId21"/>
    <p:sldId id="13362" r:id="rId22"/>
    <p:sldId id="13363" r:id="rId23"/>
    <p:sldId id="13404" r:id="rId24"/>
    <p:sldId id="13316" r:id="rId25"/>
    <p:sldId id="13392" r:id="rId26"/>
    <p:sldId id="13340" r:id="rId27"/>
    <p:sldId id="13342" r:id="rId28"/>
    <p:sldId id="13343" r:id="rId29"/>
    <p:sldId id="13344" r:id="rId30"/>
    <p:sldId id="13338" r:id="rId31"/>
    <p:sldId id="13407" r:id="rId32"/>
    <p:sldId id="13410" r:id="rId33"/>
    <p:sldId id="13409" r:id="rId34"/>
    <p:sldId id="13364" r:id="rId35"/>
    <p:sldId id="13365" r:id="rId36"/>
    <p:sldId id="13391" r:id="rId37"/>
    <p:sldId id="277" r:id="rId38"/>
    <p:sldId id="315" r:id="rId39"/>
    <p:sldId id="316" r:id="rId40"/>
    <p:sldId id="320" r:id="rId41"/>
    <p:sldId id="304" r:id="rId42"/>
    <p:sldId id="305" r:id="rId43"/>
    <p:sldId id="306" r:id="rId44"/>
    <p:sldId id="307" r:id="rId45"/>
    <p:sldId id="13393" r:id="rId46"/>
    <p:sldId id="13339" r:id="rId47"/>
    <p:sldId id="13320" r:id="rId48"/>
    <p:sldId id="13319" r:id="rId49"/>
    <p:sldId id="13324" r:id="rId50"/>
    <p:sldId id="13326" r:id="rId51"/>
    <p:sldId id="13376" r:id="rId52"/>
    <p:sldId id="13325" r:id="rId53"/>
    <p:sldId id="13323" r:id="rId54"/>
    <p:sldId id="13394" r:id="rId55"/>
    <p:sldId id="13372" r:id="rId56"/>
    <p:sldId id="13374" r:id="rId57"/>
    <p:sldId id="13375" r:id="rId58"/>
    <p:sldId id="13378" r:id="rId59"/>
    <p:sldId id="13379" r:id="rId60"/>
    <p:sldId id="13382" r:id="rId61"/>
    <p:sldId id="13377" r:id="rId62"/>
    <p:sldId id="13383" r:id="rId63"/>
    <p:sldId id="13384" r:id="rId64"/>
    <p:sldId id="13380" r:id="rId65"/>
    <p:sldId id="13385" r:id="rId66"/>
    <p:sldId id="13386" r:id="rId67"/>
    <p:sldId id="13387" r:id="rId68"/>
    <p:sldId id="13395" r:id="rId69"/>
    <p:sldId id="1104" r:id="rId70"/>
    <p:sldId id="1110" r:id="rId71"/>
    <p:sldId id="1142" r:id="rId72"/>
    <p:sldId id="13369" r:id="rId73"/>
    <p:sldId id="1141" r:id="rId74"/>
    <p:sldId id="13396" r:id="rId75"/>
    <p:sldId id="13397" r:id="rId76"/>
    <p:sldId id="13398" r:id="rId77"/>
    <p:sldId id="13399" r:id="rId78"/>
    <p:sldId id="13400" r:id="rId79"/>
    <p:sldId id="13401" r:id="rId80"/>
    <p:sldId id="13402" r:id="rId81"/>
    <p:sldId id="1134" r:id="rId82"/>
    <p:sldId id="13405" r:id="rId83"/>
    <p:sldId id="13406" r:id="rId84"/>
    <p:sldId id="13403" r:id="rId85"/>
    <p:sldId id="258" r:id="rId86"/>
    <p:sldId id="259" r:id="rId87"/>
    <p:sldId id="261" r:id="rId88"/>
    <p:sldId id="13310" r:id="rId89"/>
  </p:sldIdLst>
  <p:sldSz cx="12192000" cy="6858000"/>
  <p:notesSz cx="10234613" cy="7104063"/>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angsheng Bao" initials="G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F3B6B"/>
    <a:srgbClr val="5B9BD5"/>
    <a:srgbClr val="F2F2F2"/>
    <a:srgbClr val="D6CEFB"/>
    <a:srgbClr val="0092A4"/>
    <a:srgbClr val="F19135"/>
    <a:srgbClr val="009DAB"/>
    <a:srgbClr val="C33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2" autoAdjust="0"/>
    <p:restoredTop sz="84000" autoAdjust="0"/>
  </p:normalViewPr>
  <p:slideViewPr>
    <p:cSldViewPr snapToGrid="0" showGuides="1">
      <p:cViewPr varScale="1">
        <p:scale>
          <a:sx n="74" d="100"/>
          <a:sy n="74" d="100"/>
        </p:scale>
        <p:origin x="184" y="5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56" d="100"/>
          <a:sy n="156" d="100"/>
        </p:scale>
        <p:origin x="2664" y="176"/>
      </p:cViewPr>
      <p:guideLst/>
    </p:cSldViewPr>
  </p:notes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3888" cy="355600"/>
          </a:xfrm>
          <a:prstGeom prst="rect">
            <a:avLst/>
          </a:prstGeom>
        </p:spPr>
        <p:txBody>
          <a:bodyPr vert="horz" lIns="91440" tIns="45720" rIns="91440" bIns="45720" rtlCol="0"/>
          <a:lstStyle>
            <a:lvl1pPr algn="l" eaLnBrk="1" hangingPunct="1">
              <a:defRPr kumimoji="1" sz="1200">
                <a:latin typeface="Calibri" panose="020F0502020204030204"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5797550" y="0"/>
            <a:ext cx="4435475" cy="355600"/>
          </a:xfrm>
          <a:prstGeom prst="rect">
            <a:avLst/>
          </a:prstGeom>
        </p:spPr>
        <p:txBody>
          <a:bodyPr vert="horz" lIns="91440" tIns="45720" rIns="91440" bIns="45720" rtlCol="0"/>
          <a:lstStyle>
            <a:lvl1pPr algn="r" eaLnBrk="1" hangingPunct="1">
              <a:defRPr kumimoji="1" sz="1200">
                <a:latin typeface="Calibri" panose="020F0502020204030204" pitchFamily="34" charset="0"/>
                <a:ea typeface="宋体" pitchFamily="2" charset="-122"/>
              </a:defRPr>
            </a:lvl1pPr>
          </a:lstStyle>
          <a:p>
            <a:pPr>
              <a:defRPr/>
            </a:pPr>
            <a:fld id="{5BA45571-B561-4D6F-9A05-10EF5781ED1D}" type="datetimeFigureOut">
              <a:rPr lang="zh-CN" altLang="en-US"/>
              <a:t>2026/1/25</a:t>
            </a:fld>
            <a:endParaRPr lang="zh-CN" altLang="en-US"/>
          </a:p>
        </p:txBody>
      </p:sp>
      <p:sp>
        <p:nvSpPr>
          <p:cNvPr id="4" name="页脚占位符 3"/>
          <p:cNvSpPr>
            <a:spLocks noGrp="1"/>
          </p:cNvSpPr>
          <p:nvPr>
            <p:ph type="ftr" sz="quarter" idx="2"/>
          </p:nvPr>
        </p:nvSpPr>
        <p:spPr>
          <a:xfrm>
            <a:off x="0" y="6748463"/>
            <a:ext cx="4433888" cy="355600"/>
          </a:xfrm>
          <a:prstGeom prst="rect">
            <a:avLst/>
          </a:prstGeom>
        </p:spPr>
        <p:txBody>
          <a:bodyPr vert="horz" lIns="91440" tIns="45720" rIns="91440" bIns="45720" rtlCol="0" anchor="b"/>
          <a:lstStyle>
            <a:lvl1pPr algn="l" eaLnBrk="1" hangingPunct="1">
              <a:defRPr kumimoji="1" sz="1200">
                <a:latin typeface="Calibri" panose="020F0502020204030204" pitchFamily="34" charset="0"/>
                <a:ea typeface="宋体" pitchFamily="2" charset="-122"/>
              </a:defRPr>
            </a:lvl1pPr>
          </a:lstStyle>
          <a:p>
            <a:pPr>
              <a:defRPr/>
            </a:pPr>
            <a:endParaRPr lang="zh-CN" altLang="en-US"/>
          </a:p>
        </p:txBody>
      </p:sp>
      <p:sp>
        <p:nvSpPr>
          <p:cNvPr id="5" name="幻灯片编号占位符 4"/>
          <p:cNvSpPr>
            <a:spLocks noGrp="1"/>
          </p:cNvSpPr>
          <p:nvPr>
            <p:ph type="sldNum" sz="quarter" idx="3"/>
          </p:nvPr>
        </p:nvSpPr>
        <p:spPr>
          <a:xfrm>
            <a:off x="5797550" y="6748463"/>
            <a:ext cx="4435475" cy="355600"/>
          </a:xfrm>
          <a:prstGeom prst="rect">
            <a:avLst/>
          </a:prstGeom>
        </p:spPr>
        <p:txBody>
          <a:bodyPr vert="horz" wrap="square" lIns="91440" tIns="45720" rIns="91440" bIns="45720" numCol="1" anchor="b" anchorCtr="0" compatLnSpc="1"/>
          <a:lstStyle>
            <a:lvl1pPr algn="r" eaLnBrk="1" hangingPunct="1">
              <a:defRPr kumimoji="1" sz="1200"/>
            </a:lvl1pPr>
          </a:lstStyle>
          <a:p>
            <a:fld id="{C7A3ED7B-F24A-4C0D-8B26-D7EA3DB1C116}"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3888" cy="355600"/>
          </a:xfrm>
          <a:prstGeom prst="rect">
            <a:avLst/>
          </a:prstGeom>
        </p:spPr>
        <p:txBody>
          <a:bodyPr vert="horz" lIns="91440" tIns="45720" rIns="91440" bIns="45720" rtlCol="0"/>
          <a:lstStyle>
            <a:lvl1pPr algn="l" eaLnBrk="1" fontAlgn="auto" hangingPunct="1">
              <a:defRPr sz="1200" noProof="1">
                <a:latin typeface="Calibri" panose="020F0502020204030204"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5797550" y="0"/>
            <a:ext cx="4435475" cy="355600"/>
          </a:xfrm>
          <a:prstGeom prst="rect">
            <a:avLst/>
          </a:prstGeom>
        </p:spPr>
        <p:txBody>
          <a:bodyPr vert="horz" lIns="91440" tIns="45720" rIns="91440" bIns="45720" rtlCol="0"/>
          <a:lstStyle>
            <a:lvl1pPr algn="r" eaLnBrk="1" fontAlgn="auto" hangingPunct="1">
              <a:defRPr sz="1200" noProof="1">
                <a:latin typeface="+mn-lt"/>
                <a:ea typeface="+mn-ea"/>
              </a:defRPr>
            </a:lvl1pPr>
          </a:lstStyle>
          <a:p>
            <a:pPr>
              <a:defRPr/>
            </a:pPr>
            <a:fld id="{B3EABC8C-FA9F-4EB4-908A-8B8AF7AAAC58}" type="datetimeFigureOut">
              <a:rPr lang="zh-CN" altLang="en-US"/>
              <a:t>2026/1/25</a:t>
            </a:fld>
            <a:endParaRPr lang="zh-CN" altLang="en-US">
              <a:latin typeface="Calibri" panose="020F0502020204030204" pitchFamily="34" charset="0"/>
              <a:ea typeface="宋体" pitchFamily="2" charset="-122"/>
            </a:endParaRPr>
          </a:p>
        </p:txBody>
      </p:sp>
      <p:sp>
        <p:nvSpPr>
          <p:cNvPr id="4100" name="幻灯片图像占位符 3"/>
          <p:cNvSpPr>
            <a:spLocks noGrp="1" noRot="1" noChangeAspect="1" noChangeArrowheads="1"/>
          </p:cNvSpPr>
          <p:nvPr>
            <p:ph type="sldImg" idx="4294967295"/>
          </p:nvPr>
        </p:nvSpPr>
        <p:spPr bwMode="auto">
          <a:xfrm>
            <a:off x="2986088" y="887413"/>
            <a:ext cx="4264025" cy="2398712"/>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2053" name="备注占位符 4"/>
          <p:cNvSpPr>
            <a:spLocks noGrp="1" noChangeArrowheads="1"/>
          </p:cNvSpPr>
          <p:nvPr>
            <p:ph type="body" sz="quarter" idx="9"/>
          </p:nvPr>
        </p:nvSpPr>
        <p:spPr bwMode="auto">
          <a:xfrm>
            <a:off x="1023938" y="3419475"/>
            <a:ext cx="8188325"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748463"/>
            <a:ext cx="4433888" cy="355600"/>
          </a:xfrm>
          <a:prstGeom prst="rect">
            <a:avLst/>
          </a:prstGeom>
        </p:spPr>
        <p:txBody>
          <a:bodyPr vert="horz" lIns="91440" tIns="45720" rIns="91440" bIns="45720" rtlCol="0" anchor="b"/>
          <a:lstStyle>
            <a:lvl1pPr algn="l" eaLnBrk="1" fontAlgn="auto" hangingPunct="1">
              <a:defRPr sz="1200" noProof="1">
                <a:latin typeface="Calibri" panose="020F0502020204030204"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5797550" y="6748463"/>
            <a:ext cx="4435475" cy="355600"/>
          </a:xfrm>
          <a:prstGeom prst="rect">
            <a:avLst/>
          </a:prstGeom>
        </p:spPr>
        <p:txBody>
          <a:bodyPr vert="horz" wrap="square" lIns="91440" tIns="45720" rIns="91440" bIns="45720" numCol="1" anchor="b" anchorCtr="0" compatLnSpc="1"/>
          <a:lstStyle>
            <a:lvl1pPr algn="r" eaLnBrk="1" hangingPunct="1">
              <a:defRPr sz="1200" noProof="1">
                <a:latin typeface="等线" panose="02010600030101010101" pitchFamily="2" charset="-122"/>
                <a:ea typeface="等线" panose="02010600030101010101" pitchFamily="2" charset="-122"/>
              </a:defRPr>
            </a:lvl1pPr>
          </a:lstStyle>
          <a:p>
            <a:fld id="{AE32F16F-EBD4-49E9-8FF3-C5602B403648}" type="slidenum">
              <a:rPr altLang="en-US"/>
              <a:t>‹#›</a:t>
            </a:fld>
            <a:endParaRPr lang="zh-CN" altLang="en-US">
              <a:latin typeface="Calibri" panose="020F0502020204030204" pitchFamily="34" charset="0"/>
              <a:ea typeface="宋体" pitchFamily="2" charset="-122"/>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等线" panose="02010600030101010101" pitchFamily="2" charset="-122"/>
      </a:defRPr>
    </a:lvl1pPr>
    <a:lvl2pPr marL="457200" algn="l" rtl="0" eaLnBrk="0" fontAlgn="base" hangingPunct="0">
      <a:spcBef>
        <a:spcPct val="0"/>
      </a:spcBef>
      <a:spcAft>
        <a:spcPct val="0"/>
      </a:spcAft>
      <a:defRPr sz="1200" kern="1200">
        <a:solidFill>
          <a:schemeClr val="tx1"/>
        </a:solidFill>
        <a:latin typeface="+mn-lt"/>
        <a:ea typeface="+mn-ea"/>
        <a:cs typeface="等线" panose="02010600030101010101" pitchFamily="2" charset="-122"/>
      </a:defRPr>
    </a:lvl2pPr>
    <a:lvl3pPr marL="914400" algn="l" rtl="0" eaLnBrk="0" fontAlgn="base" hangingPunct="0">
      <a:spcBef>
        <a:spcPct val="0"/>
      </a:spcBef>
      <a:spcAft>
        <a:spcPct val="0"/>
      </a:spcAft>
      <a:defRPr sz="1200" kern="1200">
        <a:solidFill>
          <a:schemeClr val="tx1"/>
        </a:solidFill>
        <a:latin typeface="+mn-lt"/>
        <a:ea typeface="+mn-ea"/>
        <a:cs typeface="等线" panose="02010600030101010101" pitchFamily="2" charset="-122"/>
      </a:defRPr>
    </a:lvl3pPr>
    <a:lvl4pPr marL="1371600" algn="l" rtl="0" eaLnBrk="0" fontAlgn="base" hangingPunct="0">
      <a:spcBef>
        <a:spcPct val="0"/>
      </a:spcBef>
      <a:spcAft>
        <a:spcPct val="0"/>
      </a:spcAft>
      <a:defRPr sz="1200" kern="1200">
        <a:solidFill>
          <a:schemeClr val="tx1"/>
        </a:solidFill>
        <a:latin typeface="+mn-lt"/>
        <a:ea typeface="+mn-ea"/>
        <a:cs typeface="等线" panose="02010600030101010101" pitchFamily="2" charset="-122"/>
      </a:defRPr>
    </a:lvl4pPr>
    <a:lvl5pPr marL="1828800" algn="l" rtl="0" eaLnBrk="0" fontAlgn="base" hangingPunct="0">
      <a:spcBef>
        <a:spcPct val="0"/>
      </a:spcBef>
      <a:spcAft>
        <a:spcPct val="0"/>
      </a:spcAft>
      <a:defRPr sz="1200" kern="1200">
        <a:solidFill>
          <a:schemeClr val="tx1"/>
        </a:solidFill>
        <a:latin typeface="+mn-lt"/>
        <a:ea typeface="+mn-ea"/>
        <a:cs typeface="等线"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825C-DF30-4E0C-B310-3B6BBBBADB2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30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a:ln>
            <a:miter lim="800000"/>
          </a:ln>
        </p:spPr>
      </p:sp>
      <p:sp>
        <p:nvSpPr>
          <p:cNvPr id="7170" name="备注占位符 2"/>
          <p:cNvSpPr>
            <a:spLocks noGrp="1" noChangeArrowheads="1"/>
          </p:cNvSpPr>
          <p:nvPr>
            <p:ph type="body" idx="4294967295"/>
          </p:nvPr>
        </p:nvSpPr>
        <p:spPr/>
        <p:txBody>
          <a:bodyPr/>
          <a:lstStyle/>
          <a:p>
            <a:pPr eaLnBrk="1" hangingPunct="1"/>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fld id="{3AE5618B-E3DD-4C78-8289-9DB1493FE581}" type="slidenum">
              <a:rPr altLang="en-US"/>
              <a:t>44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45</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46</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47</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48</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49</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50</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51</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a:ln>
            <a:miter lim="800000"/>
          </a:ln>
        </p:spPr>
      </p:sp>
      <p:sp>
        <p:nvSpPr>
          <p:cNvPr id="7170" name="备注占位符 2"/>
          <p:cNvSpPr>
            <a:spLocks noGrp="1" noChangeArrowheads="1"/>
          </p:cNvSpPr>
          <p:nvPr>
            <p:ph type="body" idx="4294967295"/>
          </p:nvPr>
        </p:nvSpPr>
        <p:spPr/>
        <p:txBody>
          <a:bodyPr/>
          <a:lstStyle/>
          <a:p>
            <a:pPr eaLnBrk="1" hangingPunct="1"/>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fld id="{3AE5618B-E3DD-4C78-8289-9DB1493FE581}" type="slidenum">
              <a:rPr altLang="en-US"/>
              <a:t>53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54</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55</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56</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57</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58</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59</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60</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61</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62</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63</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a:ln>
            <a:miter lim="800000"/>
          </a:ln>
        </p:spPr>
      </p:sp>
      <p:sp>
        <p:nvSpPr>
          <p:cNvPr id="7170" name="备注占位符 2"/>
          <p:cNvSpPr>
            <a:spLocks noGrp="1" noChangeArrowheads="1"/>
          </p:cNvSpPr>
          <p:nvPr>
            <p:ph type="body" idx="4294967295"/>
          </p:nvPr>
        </p:nvSpPr>
        <p:spPr/>
        <p:txBody>
          <a:bodyPr/>
          <a:lstStyle/>
          <a:p>
            <a:pPr eaLnBrk="1" hangingPunct="1"/>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fld id="{3AE5618B-E3DD-4C78-8289-9DB1493FE581}" type="slidenum">
              <a:rPr altLang="en-US"/>
              <a:t>22</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64</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65</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In this short video, I will introduce an innovative research work that was recently published. In this study, researchers from Westlake University developed an AI-driven research platform called Airalogy. Airalogy is the world’s first universal platform that can be applied across all disciplines, promoting research digitization, automation, and acceleration.</a:t>
            </a:r>
          </a:p>
          <a:p>
            <a:endParaRPr lang="en-US" altLang="zh-CN" b="0"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67</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dirty="0"/>
              <a:t>Strategic development and application of AI can significantly accelerate scientific and technological innovation. However, current AI-empowered research mainly centers on fields with publicly available, well-structured datasets. For example, in protein and materials design, data are relatively standardized and structured, with large public repositories such as the Protein Data Bank (PDB) providing a solid foundation for AI development.</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dirty="0"/>
              <a:t>Apparently, research fields are highly diverse. And in many fields not covered by public datasets, AI-enabled research remains very limited. This is primarily because obtaining high-quality data in these fields is both difficult and costly.</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dirty="0"/>
              <a:t>To address this challenge, one solution is to develop a universal platform that digitizes all data generated throughout research workflows across all disciplines. Moreover, since many researchers have expertise only in their own domain and not in computer science, such a platform should leverage AI assistance—allowing users to easily define record forms for any discipline without requiring technical expertise.</a:t>
            </a:r>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68</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achieve this goal, we assembled a research team that brings together seven leading laboratories across all four schools of Westlake University. By carefully studying the research needs of laboratories in different disciplines, we developed Airalogy—an AI-driven, universal platform for research digitization, automation, and acceleration.</a:t>
            </a:r>
          </a:p>
          <a:p>
            <a:endParaRPr kumimoji="1" lang="en-US" altLang="zh-CN" dirty="0"/>
          </a:p>
          <a:p>
            <a:r>
              <a:rPr kumimoji="1" lang="en-US" altLang="zh-CN" dirty="0"/>
              <a:t>This project also marks the first research effort in Westlake University’s history to involve all four schools simultaneously.</a:t>
            </a:r>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69</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hangingPunct="0"/>
            <a:r>
              <a:rPr lang="en-US" altLang="zh-CN" sz="1200" kern="1200" dirty="0">
                <a:solidFill>
                  <a:schemeClr val="tx1"/>
                </a:solidFill>
                <a:effectLst/>
                <a:latin typeface="+mn-lt"/>
                <a:ea typeface="+mn-ea"/>
                <a:cs typeface="+mn-cs"/>
              </a:rPr>
              <a:t>Concerning universality, many laboratories at Westlake use generic tools such as text editors to document experimental data, without much consideration for standardization. However, when researchers record data in plain text, different individuals adopt different styles and habits. As a result, while such tools are highly universal, they lack the standardization essential for effective data extraction and inter-laboratory sharing.</a:t>
            </a:r>
          </a:p>
          <a:p>
            <a:pPr eaLnBrk="0" hangingPunct="0"/>
            <a:endParaRPr lang="en-US" altLang="zh-CN" sz="1200" kern="1200" dirty="0">
              <a:solidFill>
                <a:schemeClr val="tx1"/>
              </a:solidFill>
              <a:effectLst/>
              <a:latin typeface="+mn-lt"/>
              <a:ea typeface="+mn-ea"/>
              <a:cs typeface="+mn-cs"/>
            </a:endParaRPr>
          </a:p>
          <a:p>
            <a:pPr eaLnBrk="0" hangingPunct="0"/>
            <a:r>
              <a:rPr lang="en-US" altLang="zh-CN" sz="1200" kern="1200" dirty="0">
                <a:solidFill>
                  <a:schemeClr val="tx1"/>
                </a:solidFill>
                <a:effectLst/>
                <a:latin typeface="+mn-lt"/>
                <a:ea typeface="+mn-ea"/>
                <a:cs typeface="+mn-cs"/>
              </a:rPr>
              <a:t>Concerning standardization, some centralized platforms provide a set of pre-defined protocol templates for common experiments. Yet even so-called “standard” experiments often have many variations. For instance, different methods of protein purification require documenting different parameters. A single platform built on fixed templates cannot feasibly meet every specialized need. Furthermore, scientific research spans a wide range of disciplines, and laboratory practices not only differ significantly across fields but also evolve rapidly with scientific advances. For example, one of our participating labs pioneered a method for synthesizing gold </a:t>
            </a:r>
            <a:r>
              <a:rPr lang="en-US" altLang="zh-CN" sz="1200" kern="1200" dirty="0" err="1">
                <a:solidFill>
                  <a:schemeClr val="tx1"/>
                </a:solidFill>
                <a:effectLst/>
                <a:latin typeface="+mn-lt"/>
                <a:ea typeface="+mn-ea"/>
                <a:cs typeface="+mn-cs"/>
              </a:rPr>
              <a:t>nanopropellers</a:t>
            </a:r>
            <a:r>
              <a:rPr lang="en-US" altLang="zh-CN" sz="1200" kern="1200" dirty="0">
                <a:solidFill>
                  <a:schemeClr val="tx1"/>
                </a:solidFill>
                <a:effectLst/>
                <a:latin typeface="+mn-lt"/>
                <a:ea typeface="+mn-ea"/>
                <a:cs typeface="+mn-cs"/>
              </a:rPr>
              <a:t> in 2024. Since its experimental procedures were newly developed, no existing protocol could capture them. Thus, attempting to create pre-defined templates for every niche experiment is neither financially nor logistically feasible.</a:t>
            </a:r>
          </a:p>
          <a:p>
            <a:pPr eaLnBrk="0" hangingPunct="0"/>
            <a:endParaRPr lang="en-US" altLang="zh-CN" sz="1200" kern="1200" dirty="0">
              <a:solidFill>
                <a:schemeClr val="tx1"/>
              </a:solidFill>
              <a:effectLst/>
              <a:latin typeface="+mn-lt"/>
              <a:ea typeface="+mn-ea"/>
              <a:cs typeface="+mn-cs"/>
            </a:endParaRPr>
          </a:p>
          <a:p>
            <a:pPr eaLnBrk="0" hangingPunct="0"/>
            <a:r>
              <a:rPr lang="en-US" altLang="zh-CN" sz="1200" kern="1200" dirty="0">
                <a:solidFill>
                  <a:schemeClr val="tx1"/>
                </a:solidFill>
                <a:effectLst/>
                <a:latin typeface="+mn-lt"/>
                <a:ea typeface="+mn-ea"/>
                <a:cs typeface="+mn-cs"/>
              </a:rPr>
              <a:t>To address these challenges, we developed a unique solution by combining both community-driven and AI-driven design principles in the Airalogy platform. </a:t>
            </a:r>
          </a:p>
          <a:p>
            <a:pPr eaLnBrk="0" hangingPunct="0"/>
            <a:endParaRPr lang="en-US" altLang="zh-CN" sz="1200" kern="1200" dirty="0">
              <a:solidFill>
                <a:schemeClr val="tx1"/>
              </a:solidFill>
              <a:effectLst/>
              <a:latin typeface="+mn-lt"/>
              <a:ea typeface="+mn-ea"/>
              <a:cs typeface="+mn-cs"/>
            </a:endParaRPr>
          </a:p>
          <a:p>
            <a:pPr eaLnBrk="0" hangingPunct="0"/>
            <a:r>
              <a:rPr lang="en-US" altLang="zh-CN" sz="1200" kern="1200" dirty="0">
                <a:solidFill>
                  <a:schemeClr val="tx1"/>
                </a:solidFill>
                <a:effectLst/>
                <a:latin typeface="+mn-lt"/>
                <a:ea typeface="+mn-ea"/>
                <a:cs typeface="+mn-cs"/>
              </a:rPr>
              <a:t>In brief.</a:t>
            </a:r>
          </a:p>
          <a:p>
            <a:pPr eaLnBrk="0" hangingPunct="0"/>
            <a:endParaRPr lang="en-US" altLang="zh-CN" sz="1200" kern="1200" dirty="0">
              <a:solidFill>
                <a:schemeClr val="tx1"/>
              </a:solidFill>
              <a:effectLst/>
              <a:latin typeface="+mn-lt"/>
              <a:ea typeface="+mn-ea"/>
              <a:cs typeface="+mn-cs"/>
            </a:endParaRPr>
          </a:p>
          <a:p>
            <a:pPr eaLnBrk="0" hangingPunct="0"/>
            <a:r>
              <a:rPr lang="en-US" altLang="zh-CN" sz="1200" kern="1200" dirty="0">
                <a:solidFill>
                  <a:schemeClr val="tx1"/>
                </a:solidFill>
                <a:effectLst/>
                <a:latin typeface="+mn-lt"/>
                <a:ea typeface="+mn-ea"/>
                <a:cs typeface="+mn-cs"/>
              </a:rPr>
              <a:t>From the community-driven perspective, researchers can customize research protocols and define data standards tailored to their own studies. From the AI-driven perspective, Airalogy provides an advanced AI research copilot that automates protocol design and application—making it easy for researchers without programming expertise to use.</a:t>
            </a:r>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71</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张老师您介绍的时候只需要说</a:t>
            </a:r>
            <a:r>
              <a:rPr kumimoji="1" lang="en-US" altLang="zh-CN" dirty="0"/>
              <a:t>Click</a:t>
            </a:r>
            <a:r>
              <a:rPr kumimoji="1" lang="zh-CN" altLang="en-US" dirty="0"/>
              <a:t> </a:t>
            </a:r>
            <a:r>
              <a:rPr kumimoji="1" lang="en-US" altLang="zh-CN" dirty="0"/>
              <a:t>Chemistry</a:t>
            </a:r>
            <a:r>
              <a:rPr kumimoji="1" lang="zh-CN" altLang="en-US" dirty="0"/>
              <a:t>（点击化学）的精髓在于底物</a:t>
            </a:r>
            <a:r>
              <a:rPr kumimoji="1" lang="en-US" altLang="zh-CN" dirty="0"/>
              <a:t>A</a:t>
            </a:r>
            <a:r>
              <a:rPr kumimoji="1" lang="zh-CN" altLang="en-US" dirty="0"/>
              <a:t>和底物</a:t>
            </a:r>
            <a:r>
              <a:rPr kumimoji="1" lang="en-US" altLang="zh-CN" dirty="0"/>
              <a:t>B</a:t>
            </a:r>
            <a:r>
              <a:rPr kumimoji="1" lang="zh-CN" altLang="en-US" dirty="0"/>
              <a:t>在加入合适催化剂后可以以高选择性、高反应效率生成目标产物</a:t>
            </a:r>
          </a:p>
        </p:txBody>
      </p:sp>
      <p:sp>
        <p:nvSpPr>
          <p:cNvPr id="4" name="灯片编号占位符 3"/>
          <p:cNvSpPr>
            <a:spLocks noGrp="1"/>
          </p:cNvSpPr>
          <p:nvPr>
            <p:ph type="sldNum" sz="quarter" idx="5"/>
          </p:nvPr>
        </p:nvSpPr>
        <p:spPr/>
        <p:txBody>
          <a:bodyPr/>
          <a:lstStyle/>
          <a:p>
            <a:fld id="{AE32F16F-EBD4-49E9-8FF3-C5602B403648}" type="slidenum">
              <a:rPr lang="en-US" altLang="zh-CN" smtClean="0"/>
              <a:t>72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E32F16F-EBD4-49E9-8FF3-C5602B403648}" type="slidenum">
              <a:rPr lang="en-US" altLang="zh-CN" smtClean="0"/>
              <a:t>73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E32F16F-EBD4-49E9-8FF3-C5602B403648}" type="slidenum">
              <a:rPr lang="en-US" altLang="zh-CN" smtClean="0"/>
              <a:t>79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86</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We're excited to share that DeepReviewer is already being tested in a real-world setting. We've collaborated with the World Models workshop at ICLR 2025, where DeepReviewer helps enhance reviewer feedback by providing actionable suggestions. To maintain proper boundaries, the system doesn't directly participate in the review process or communicate with authors, but rather helps human reviewers craft more helpful feedback.</a:t>
            </a:r>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1600" y="6624638"/>
            <a:ext cx="1922463"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True Blank">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Rectangle 4"/>
          <p:cNvSpPr/>
          <p:nvPr userDrawn="1"/>
        </p:nvSpPr>
        <p:spPr>
          <a:xfrm>
            <a:off x="-12233" y="6492874"/>
            <a:ext cx="12204233" cy="365125"/>
          </a:xfrm>
          <a:prstGeom prst="rect">
            <a:avLst/>
          </a:prstGeom>
          <a:solidFill>
            <a:srgbClr val="1F3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a:latin typeface="微软雅黑" panose="020B0503020204020204" pitchFamily="34" charset="-122"/>
              <a:ea typeface="微软雅黑" panose="020B0503020204020204" pitchFamily="34" charset="-122"/>
            </a:endParaRPr>
          </a:p>
        </p:txBody>
      </p:sp>
      <p:sp>
        <p:nvSpPr>
          <p:cNvPr id="2" name="Title 1"/>
          <p:cNvSpPr>
            <a:spLocks noGrp="1"/>
          </p:cNvSpPr>
          <p:nvPr>
            <p:ph type="title"/>
          </p:nvPr>
        </p:nvSpPr>
        <p:spPr>
          <a:xfrm>
            <a:off x="83246" y="36432"/>
            <a:ext cx="12025509" cy="917652"/>
          </a:xfrm>
        </p:spPr>
        <p:txBody>
          <a:bodyPr anchor="b">
            <a:normAutofit/>
          </a:bodyPr>
          <a:lstStyle>
            <a:lvl1pPr>
              <a:lnSpc>
                <a:spcPct val="100000"/>
              </a:lnSpc>
              <a:defRPr sz="3200" b="1"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stStyle>
          <a:p>
            <a:r>
              <a:rPr lang="en-US" dirty="0"/>
              <a:t>Click to edit Master title style</a:t>
            </a:r>
          </a:p>
        </p:txBody>
      </p:sp>
      <p:pic>
        <p:nvPicPr>
          <p:cNvPr id="4" name="Picture 3"/>
          <p:cNvPicPr>
            <a:picLocks noChangeAspect="1"/>
          </p:cNvPicPr>
          <p:nvPr userDrawn="1"/>
        </p:nvPicPr>
        <p:blipFill>
          <a:blip r:embed="rId2"/>
          <a:stretch>
            <a:fillRect/>
          </a:stretch>
        </p:blipFill>
        <p:spPr>
          <a:xfrm>
            <a:off x="399826" y="6515283"/>
            <a:ext cx="905243" cy="306285"/>
          </a:xfrm>
          <a:prstGeom prst="rect">
            <a:avLst/>
          </a:prstGeom>
        </p:spPr>
      </p:pic>
      <p:pic>
        <p:nvPicPr>
          <p:cNvPr id="6"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9779"/>
          <a:stretch>
            <a:fillRect/>
          </a:stretch>
        </p:blipFill>
        <p:spPr bwMode="auto">
          <a:xfrm>
            <a:off x="35859" y="6509130"/>
            <a:ext cx="326071" cy="32894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userDrawn="1"/>
        </p:nvCxnSpPr>
        <p:spPr>
          <a:xfrm>
            <a:off x="130632" y="941668"/>
            <a:ext cx="12974782" cy="0"/>
          </a:xfrm>
          <a:prstGeom prst="line">
            <a:avLst/>
          </a:prstGeom>
          <a:ln w="38100">
            <a:solidFill>
              <a:srgbClr val="1F3B6B"/>
            </a:solidFill>
          </a:ln>
        </p:spPr>
        <p:style>
          <a:lnRef idx="1">
            <a:schemeClr val="accent1"/>
          </a:lnRef>
          <a:fillRef idx="0">
            <a:schemeClr val="accent1"/>
          </a:fillRef>
          <a:effectRef idx="0">
            <a:schemeClr val="accent1"/>
          </a:effectRef>
          <a:fontRef idx="minor">
            <a:schemeClr val="tx1"/>
          </a:fontRef>
        </p:style>
      </p:cxnSp>
      <p:sp>
        <p:nvSpPr>
          <p:cNvPr id="20" name="Slide Number Placeholder 16"/>
          <p:cNvSpPr>
            <a:spLocks noGrp="1"/>
          </p:cNvSpPr>
          <p:nvPr>
            <p:ph type="sldNum" sz="quarter" idx="12"/>
          </p:nvPr>
        </p:nvSpPr>
        <p:spPr>
          <a:xfrm>
            <a:off x="11598442" y="6492140"/>
            <a:ext cx="593558" cy="365124"/>
          </a:xfrm>
        </p:spPr>
        <p:txBody>
          <a:bodyPr anchor="ctr"/>
          <a:lstStyle>
            <a:lvl1pPr algn="r">
              <a:defRPr sz="1200" baseline="0">
                <a:solidFill>
                  <a:schemeClr val="bg1"/>
                </a:solidFill>
                <a:latin typeface="微软雅黑" panose="020B0503020204020204" pitchFamily="34" charset="-122"/>
                <a:ea typeface="微软雅黑" panose="020B0503020204020204" pitchFamily="34" charset="-122"/>
              </a:defRPr>
            </a:lvl1pPr>
          </a:lstStyle>
          <a:p>
            <a:fld id="{A4911521-5835-3843-8C40-A05C163B5C5F}" type="slidenum">
              <a:rPr lang="en-US" smtClean="0"/>
              <a:t>‹#›</a:t>
            </a:fld>
            <a:endParaRPr lang="en-US" dirty="0"/>
          </a:p>
        </p:txBody>
      </p:sp>
      <p:sp>
        <p:nvSpPr>
          <p:cNvPr id="7" name="文本框 6"/>
          <p:cNvSpPr txBox="1"/>
          <p:nvPr userDrawn="1"/>
        </p:nvSpPr>
        <p:spPr>
          <a:xfrm>
            <a:off x="-378037" y="981075"/>
            <a:ext cx="365805" cy="246221"/>
          </a:xfrm>
          <a:prstGeom prst="rect">
            <a:avLst/>
          </a:prstGeom>
          <a:noFill/>
        </p:spPr>
        <p:txBody>
          <a:bodyPr wrap="none" rtlCol="0">
            <a:spAutoFit/>
          </a:bodyPr>
          <a:lstStyle/>
          <a:p>
            <a:pPr algn="r"/>
            <a:r>
              <a:rPr kumimoji="1" lang="en-US" altLang="zh-CN" sz="1000" baseline="0" dirty="0">
                <a:latin typeface="微软雅黑" panose="020B0503020204020204" pitchFamily="34" charset="-122"/>
                <a:ea typeface="微软雅黑" panose="020B0503020204020204" pitchFamily="34" charset="-122"/>
              </a:rPr>
              <a:t>6.9</a:t>
            </a:r>
            <a:endParaRPr kumimoji="1" lang="zh-CN" altLang="en-US" sz="1000" baseline="0" dirty="0">
              <a:latin typeface="微软雅黑" panose="020B0503020204020204" pitchFamily="34" charset="-122"/>
              <a:ea typeface="微软雅黑" panose="020B0503020204020204" pitchFamily="34" charset="-122"/>
            </a:endParaRPr>
          </a:p>
        </p:txBody>
      </p:sp>
      <p:sp>
        <p:nvSpPr>
          <p:cNvPr id="15" name="文本框 14"/>
          <p:cNvSpPr txBox="1"/>
          <p:nvPr userDrawn="1"/>
        </p:nvSpPr>
        <p:spPr>
          <a:xfrm>
            <a:off x="-378037" y="6246581"/>
            <a:ext cx="365805" cy="246221"/>
          </a:xfrm>
          <a:prstGeom prst="rect">
            <a:avLst/>
          </a:prstGeom>
          <a:noFill/>
        </p:spPr>
        <p:txBody>
          <a:bodyPr wrap="none" rtlCol="0" anchor="b">
            <a:spAutoFit/>
          </a:bodyPr>
          <a:lstStyle/>
          <a:p>
            <a:pPr algn="r"/>
            <a:r>
              <a:rPr kumimoji="1" lang="en-US" altLang="zh-CN" sz="1000" baseline="0" dirty="0">
                <a:latin typeface="微软雅黑" panose="020B0503020204020204" pitchFamily="34" charset="-122"/>
                <a:ea typeface="微软雅黑" panose="020B0503020204020204" pitchFamily="34" charset="-122"/>
              </a:rPr>
              <a:t>8.5</a:t>
            </a:r>
            <a:endParaRPr kumimoji="1" lang="zh-CN" altLang="en-US" sz="1000" baseline="0" dirty="0">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378037" y="3740877"/>
            <a:ext cx="365805" cy="246221"/>
          </a:xfrm>
          <a:prstGeom prst="rect">
            <a:avLst/>
          </a:prstGeom>
          <a:noFill/>
        </p:spPr>
        <p:txBody>
          <a:bodyPr wrap="none" rtlCol="0">
            <a:spAutoFit/>
          </a:bodyPr>
          <a:lstStyle/>
          <a:p>
            <a:pPr algn="r"/>
            <a:r>
              <a:rPr kumimoji="1" lang="en-US" altLang="zh-CN" sz="1000" baseline="0" dirty="0">
                <a:latin typeface="微软雅黑" panose="020B0503020204020204" pitchFamily="34" charset="-122"/>
                <a:ea typeface="微软雅黑" panose="020B0503020204020204" pitchFamily="34" charset="-122"/>
              </a:rPr>
              <a:t>0.8</a:t>
            </a:r>
            <a:endParaRPr kumimoji="1" lang="zh-CN" altLang="en-US" sz="1000" baseline="0" dirty="0">
              <a:latin typeface="微软雅黑" panose="020B0503020204020204" pitchFamily="34" charset="-122"/>
              <a:ea typeface="微软雅黑" panose="020B0503020204020204" pitchFamily="34" charset="-122"/>
            </a:endParaRPr>
          </a:p>
        </p:txBody>
      </p:sp>
      <p:sp>
        <p:nvSpPr>
          <p:cNvPr id="21" name="文本框 20"/>
          <p:cNvSpPr txBox="1"/>
          <p:nvPr userDrawn="1"/>
        </p:nvSpPr>
        <p:spPr>
          <a:xfrm>
            <a:off x="3071813" y="-246221"/>
            <a:ext cx="365806" cy="246221"/>
          </a:xfrm>
          <a:prstGeom prst="rect">
            <a:avLst/>
          </a:prstGeom>
          <a:noFill/>
        </p:spPr>
        <p:txBody>
          <a:bodyPr wrap="none" rtlCol="0">
            <a:spAutoFit/>
          </a:bodyPr>
          <a:lstStyle/>
          <a:p>
            <a:pPr algn="l"/>
            <a:r>
              <a:rPr kumimoji="1" lang="en-US" altLang="zh-CN" sz="1000" baseline="0" dirty="0">
                <a:latin typeface="微软雅黑" panose="020B0503020204020204" pitchFamily="34" charset="-122"/>
                <a:ea typeface="微软雅黑" panose="020B0503020204020204" pitchFamily="34" charset="-122"/>
              </a:rPr>
              <a:t>8.4</a:t>
            </a:r>
            <a:endParaRPr kumimoji="1" lang="zh-CN" altLang="en-US" sz="1000" baseline="0" dirty="0">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8754383" y="-246221"/>
            <a:ext cx="365806" cy="246221"/>
          </a:xfrm>
          <a:prstGeom prst="rect">
            <a:avLst/>
          </a:prstGeom>
          <a:noFill/>
        </p:spPr>
        <p:txBody>
          <a:bodyPr wrap="none" rtlCol="0">
            <a:spAutoFit/>
          </a:bodyPr>
          <a:lstStyle/>
          <a:p>
            <a:pPr algn="r"/>
            <a:r>
              <a:rPr kumimoji="1" lang="en-US" altLang="zh-CN" sz="1000" baseline="0" dirty="0">
                <a:latin typeface="微软雅黑" panose="020B0503020204020204" pitchFamily="34" charset="-122"/>
                <a:ea typeface="微软雅黑" panose="020B0503020204020204" pitchFamily="34" charset="-122"/>
              </a:rPr>
              <a:t>8.4</a:t>
            </a:r>
            <a:endParaRPr kumimoji="1" lang="zh-CN" altLang="en-US" sz="1000" baseline="0" dirty="0">
              <a:latin typeface="微软雅黑" panose="020B0503020204020204" pitchFamily="34" charset="-122"/>
              <a:ea typeface="微软雅黑" panose="020B0503020204020204" pitchFamily="34" charset="-122"/>
            </a:endParaRPr>
          </a:p>
        </p:txBody>
      </p:sp>
      <p:sp>
        <p:nvSpPr>
          <p:cNvPr id="3" name="Date Placeholder 14"/>
          <p:cNvSpPr>
            <a:spLocks noGrp="1"/>
          </p:cNvSpPr>
          <p:nvPr>
            <p:ph type="dt" sz="half" idx="10"/>
          </p:nvPr>
        </p:nvSpPr>
        <p:spPr>
          <a:xfrm>
            <a:off x="10047513" y="6492140"/>
            <a:ext cx="1298645" cy="365125"/>
          </a:xfrm>
        </p:spPr>
        <p:txBody>
          <a:bodyPr anchor="ctr"/>
          <a:lstStyle>
            <a:lvl1pPr algn="r">
              <a:defRPr sz="1400" baseline="0">
                <a:solidFill>
                  <a:schemeClr val="bg1"/>
                </a:solidFill>
                <a:latin typeface="微软雅黑" panose="020B0503020204020204" pitchFamily="34" charset="-122"/>
                <a:ea typeface="微软雅黑" panose="020B0503020204020204" pitchFamily="34" charset="-122"/>
              </a:defRPr>
            </a:lvl1pPr>
          </a:lstStyle>
          <a:p>
            <a:fld id="{6B56C6CF-193E-E944-982D-E354507ABF66}" type="datetime1">
              <a:rPr lang="zh-CN" altLang="en-US" smtClean="0"/>
              <a:t>2026/1/25</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1F3B6B"/>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16517" y="2766219"/>
            <a:ext cx="11358966" cy="1325563"/>
          </a:xfrm>
        </p:spPr>
        <p:txBody>
          <a:bodyPr anchor="ctr">
            <a:noAutofit/>
          </a:bodyPr>
          <a:lstStyle>
            <a:lvl1pPr algn="ctr">
              <a:defRPr sz="7200" b="1" baseline="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t="10110" b="9160"/>
          <a:stretch>
            <a:fillRect/>
          </a:stretch>
        </p:blipFill>
        <p:spPr bwMode="auto">
          <a:xfrm>
            <a:off x="-20638" y="-17463"/>
            <a:ext cx="12225338" cy="697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7"/>
          <p:cNvSpPr>
            <a:spLocks noChangeArrowheads="1"/>
          </p:cNvSpPr>
          <p:nvPr userDrawn="1"/>
        </p:nvSpPr>
        <p:spPr bwMode="auto">
          <a:xfrm>
            <a:off x="-20638" y="-17463"/>
            <a:ext cx="12225338" cy="6886576"/>
          </a:xfrm>
          <a:prstGeom prst="rect">
            <a:avLst/>
          </a:prstGeom>
          <a:solidFill>
            <a:srgbClr val="1B3563">
              <a:alpha val="90195"/>
            </a:srgbClr>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90204" pitchFamily="34" charset="0"/>
              <a:buNone/>
            </a:pPr>
            <a:endParaRPr lang="zh-CN" altLang="en-US" sz="1800"/>
          </a:p>
        </p:txBody>
      </p:sp>
      <p:sp>
        <p:nvSpPr>
          <p:cNvPr id="6" name="Parallelogram 77"/>
          <p:cNvSpPr>
            <a:spLocks noChangeArrowheads="1"/>
          </p:cNvSpPr>
          <p:nvPr userDrawn="1"/>
        </p:nvSpPr>
        <p:spPr bwMode="auto">
          <a:xfrm>
            <a:off x="742950" y="1843088"/>
            <a:ext cx="865188" cy="1247775"/>
          </a:xfrm>
          <a:prstGeom prst="parallelogram">
            <a:avLst>
              <a:gd name="adj" fmla="val 25000"/>
            </a:avLst>
          </a:prstGeom>
          <a:solidFill>
            <a:srgbClr val="F1913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nchor="ctr"/>
          <a:lstStyle/>
          <a:p>
            <a:pPr algn="ctr" eaLnBrk="1" hangingPunct="1">
              <a:buFont typeface="Arial" panose="020B0604020202090204" pitchFamily="34" charset="0"/>
              <a:buNone/>
            </a:pPr>
            <a:endParaRPr lang="zh-CN" altLang="zh-CN" sz="3200">
              <a:latin typeface="方正兰亭黑_GBK" panose="02000000000000000000" charset="-122"/>
              <a:ea typeface="方正兰亭黑_GBK" panose="02000000000000000000" charset="-122"/>
              <a:sym typeface="方正兰亭黑_GBK" panose="02000000000000000000" charset="-122"/>
            </a:endParaRPr>
          </a:p>
        </p:txBody>
      </p:sp>
      <p:sp>
        <p:nvSpPr>
          <p:cNvPr id="7" name="Parallelogram 78"/>
          <p:cNvSpPr>
            <a:spLocks noChangeArrowheads="1"/>
          </p:cNvSpPr>
          <p:nvPr userDrawn="1"/>
        </p:nvSpPr>
        <p:spPr bwMode="auto">
          <a:xfrm rot="10800000">
            <a:off x="10536238" y="1843088"/>
            <a:ext cx="863600" cy="1247775"/>
          </a:xfrm>
          <a:prstGeom prst="parallelogram">
            <a:avLst>
              <a:gd name="adj" fmla="val 25000"/>
            </a:avLst>
          </a:prstGeom>
          <a:solidFill>
            <a:srgbClr val="F1913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nchor="ctr"/>
          <a:lstStyle/>
          <a:p>
            <a:pPr algn="ctr" eaLnBrk="1" hangingPunct="1">
              <a:buFont typeface="Arial" panose="020B0604020202090204" pitchFamily="34" charset="0"/>
              <a:buNone/>
            </a:pPr>
            <a:endParaRPr lang="zh-CN" altLang="zh-CN" sz="3200">
              <a:latin typeface="方正兰亭黑_GBK" panose="02000000000000000000" charset="-122"/>
              <a:ea typeface="方正兰亭黑_GBK" panose="02000000000000000000" charset="-122"/>
              <a:sym typeface="方正兰亭黑_GBK" panose="02000000000000000000" charset="-122"/>
            </a:endParaRPr>
          </a:p>
        </p:txBody>
      </p:sp>
      <p:sp>
        <p:nvSpPr>
          <p:cNvPr id="8" name="矩形 10"/>
          <p:cNvSpPr>
            <a:spLocks noChangeArrowheads="1"/>
          </p:cNvSpPr>
          <p:nvPr userDrawn="1"/>
        </p:nvSpPr>
        <p:spPr bwMode="auto">
          <a:xfrm>
            <a:off x="-20638" y="5591175"/>
            <a:ext cx="12225338" cy="1370013"/>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90204" pitchFamily="34" charset="0"/>
              <a:buNone/>
            </a:pPr>
            <a:endParaRPr lang="zh-CN" altLang="en-US" sz="1800"/>
          </a:p>
        </p:txBody>
      </p:sp>
      <p:pic>
        <p:nvPicPr>
          <p:cNvPr id="9" name="图片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32400" y="5899150"/>
            <a:ext cx="18462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a:spLocks noGrp="1"/>
          </p:cNvSpPr>
          <p:nvPr>
            <p:ph type="title"/>
          </p:nvPr>
        </p:nvSpPr>
        <p:spPr>
          <a:xfrm>
            <a:off x="1608207" y="1843355"/>
            <a:ext cx="8928100" cy="788988"/>
          </a:xfrm>
        </p:spPr>
        <p:txBody>
          <a:bodyPr anchor="t"/>
          <a:lstStyle>
            <a:lvl1pPr algn="ctr">
              <a:defRPr sz="4000" b="1" cap="all">
                <a:solidFill>
                  <a:schemeClr val="bg1"/>
                </a:solidFill>
              </a:defRPr>
            </a:lvl1pPr>
          </a:lstStyle>
          <a:p>
            <a:r>
              <a:rPr lang="zh-CN" altLang="en-US" noProof="1"/>
              <a:t>单击此处编辑母版标题样式</a:t>
            </a:r>
          </a:p>
        </p:txBody>
      </p:sp>
      <p:sp>
        <p:nvSpPr>
          <p:cNvPr id="14" name="文本占位符 2"/>
          <p:cNvSpPr>
            <a:spLocks noGrp="1"/>
          </p:cNvSpPr>
          <p:nvPr>
            <p:ph type="body" idx="1"/>
          </p:nvPr>
        </p:nvSpPr>
        <p:spPr>
          <a:xfrm>
            <a:off x="1608208" y="2644566"/>
            <a:ext cx="8928100" cy="434341"/>
          </a:xfrm>
        </p:spPr>
        <p:txBody>
          <a:bodyPr anchor="b"/>
          <a:lstStyle>
            <a:lvl1pPr marL="0" indent="0" algn="ctr">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幻灯片编号占位符 5"/>
          <p:cNvSpPr>
            <a:spLocks noGrp="1"/>
          </p:cNvSpPr>
          <p:nvPr>
            <p:ph type="sldNum" sz="quarter" idx="12"/>
          </p:nvPr>
        </p:nvSpPr>
        <p:spPr/>
        <p:txBody>
          <a:bodyPr/>
          <a:lstStyle/>
          <a:p>
            <a:fld id="{36CCABB5-68D8-4A1F-867B-E204D7F80381}" type="slidenum">
              <a:rPr lang="zh-CN" altLang="zh-CN" smtClean="0"/>
              <a:t>‹#›</a:t>
            </a:fld>
            <a:endParaRPr lang="zh-CN"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809F-5759-6F42-AE42-C5DC53C403E8}"/>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5AB917EC-B027-951F-6759-171E912A30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9985699F-5A3E-6706-F5FC-3043148A8F9F}"/>
              </a:ext>
            </a:extLst>
          </p:cNvPr>
          <p:cNvSpPr>
            <a:spLocks noGrp="1"/>
          </p:cNvSpPr>
          <p:nvPr>
            <p:ph type="dt" sz="half" idx="10"/>
          </p:nvPr>
        </p:nvSpPr>
        <p:spPr/>
        <p:txBody>
          <a:bodyPr/>
          <a:lstStyle/>
          <a:p>
            <a:fld id="{80E39B45-DF38-4251-977D-AEC48E991125}" type="datetimeFigureOut">
              <a:rPr lang="zh-CN" altLang="en-US" smtClean="0"/>
              <a:t>2026/1/25</a:t>
            </a:fld>
            <a:endParaRPr lang="zh-CN" altLang="en-US"/>
          </a:p>
        </p:txBody>
      </p:sp>
      <p:sp>
        <p:nvSpPr>
          <p:cNvPr id="5" name="Footer Placeholder 4">
            <a:extLst>
              <a:ext uri="{FF2B5EF4-FFF2-40B4-BE49-F238E27FC236}">
                <a16:creationId xmlns:a16="http://schemas.microsoft.com/office/drawing/2014/main" id="{1CFC28B4-B8D0-B175-3EED-F562D18CFD1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7F7767B-48F6-4030-BD41-19761A87827B}"/>
              </a:ext>
            </a:extLst>
          </p:cNvPr>
          <p:cNvSpPr>
            <a:spLocks noGrp="1"/>
          </p:cNvSpPr>
          <p:nvPr>
            <p:ph type="sldNum" sz="quarter" idx="12"/>
          </p:nvPr>
        </p:nvSpPr>
        <p:spPr/>
        <p:txBody>
          <a:body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3882009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DAD0E-33F1-9D78-E400-885515F89E7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4D0FE0A-2F09-DAF1-2797-DA932AA3AF54}"/>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6E298DB-A9CC-CB48-DD8F-8E6F38082357}"/>
              </a:ext>
            </a:extLst>
          </p:cNvPr>
          <p:cNvSpPr>
            <a:spLocks noGrp="1"/>
          </p:cNvSpPr>
          <p:nvPr>
            <p:ph type="dt" sz="half" idx="10"/>
          </p:nvPr>
        </p:nvSpPr>
        <p:spPr/>
        <p:txBody>
          <a:bodyPr/>
          <a:lstStyle/>
          <a:p>
            <a:fld id="{80E39B45-DF38-4251-977D-AEC48E991125}" type="datetimeFigureOut">
              <a:rPr lang="zh-CN" altLang="en-US" smtClean="0"/>
              <a:t>2026/1/25</a:t>
            </a:fld>
            <a:endParaRPr lang="zh-CN" altLang="en-US"/>
          </a:p>
        </p:txBody>
      </p:sp>
      <p:sp>
        <p:nvSpPr>
          <p:cNvPr id="5" name="Footer Placeholder 4">
            <a:extLst>
              <a:ext uri="{FF2B5EF4-FFF2-40B4-BE49-F238E27FC236}">
                <a16:creationId xmlns:a16="http://schemas.microsoft.com/office/drawing/2014/main" id="{AE279917-FC59-DFCB-B0DD-1BEFB7F1EC6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025FD02-A745-FA29-B0E9-30AD31F7CC22}"/>
              </a:ext>
            </a:extLst>
          </p:cNvPr>
          <p:cNvSpPr>
            <a:spLocks noGrp="1"/>
          </p:cNvSpPr>
          <p:nvPr>
            <p:ph type="sldNum" sz="quarter" idx="12"/>
          </p:nvPr>
        </p:nvSpPr>
        <p:spPr/>
        <p:txBody>
          <a:body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4283321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0F4F-1672-90AE-7BF6-2259A9875B3A}"/>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F6CAED9-FFF0-61A1-BDC2-97B3F1DDB8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14BC875-4961-F72D-E843-8A4C4D040D77}"/>
              </a:ext>
            </a:extLst>
          </p:cNvPr>
          <p:cNvSpPr>
            <a:spLocks noGrp="1"/>
          </p:cNvSpPr>
          <p:nvPr>
            <p:ph type="dt" sz="half" idx="10"/>
          </p:nvPr>
        </p:nvSpPr>
        <p:spPr/>
        <p:txBody>
          <a:bodyPr/>
          <a:lstStyle/>
          <a:p>
            <a:fld id="{80E39B45-DF38-4251-977D-AEC48E991125}" type="datetimeFigureOut">
              <a:rPr lang="zh-CN" altLang="en-US" smtClean="0"/>
              <a:t>2026/1/25</a:t>
            </a:fld>
            <a:endParaRPr lang="zh-CN" altLang="en-US"/>
          </a:p>
        </p:txBody>
      </p:sp>
      <p:sp>
        <p:nvSpPr>
          <p:cNvPr id="5" name="Footer Placeholder 4">
            <a:extLst>
              <a:ext uri="{FF2B5EF4-FFF2-40B4-BE49-F238E27FC236}">
                <a16:creationId xmlns:a16="http://schemas.microsoft.com/office/drawing/2014/main" id="{7525D2D3-D446-479D-A58C-443CD07BD45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0F39890-A90C-6B6A-DDC0-37AD6EAAC472}"/>
              </a:ext>
            </a:extLst>
          </p:cNvPr>
          <p:cNvSpPr>
            <a:spLocks noGrp="1"/>
          </p:cNvSpPr>
          <p:nvPr>
            <p:ph type="sldNum" sz="quarter" idx="12"/>
          </p:nvPr>
        </p:nvSpPr>
        <p:spPr/>
        <p:txBody>
          <a:body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2371739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A4BD-508C-8BD8-38B5-BFF3BD5D8F4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8CF85B9-2975-BBBB-5F91-2E8B86AA696F}"/>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8FBAB9E3-AD46-6328-A628-372748FF5035}"/>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5695A6C-26A9-0B32-DDDC-5C7D2DAFA842}"/>
              </a:ext>
            </a:extLst>
          </p:cNvPr>
          <p:cNvSpPr>
            <a:spLocks noGrp="1"/>
          </p:cNvSpPr>
          <p:nvPr>
            <p:ph type="dt" sz="half" idx="10"/>
          </p:nvPr>
        </p:nvSpPr>
        <p:spPr/>
        <p:txBody>
          <a:bodyPr/>
          <a:lstStyle/>
          <a:p>
            <a:fld id="{80E39B45-DF38-4251-977D-AEC48E991125}" type="datetimeFigureOut">
              <a:rPr lang="zh-CN" altLang="en-US" smtClean="0"/>
              <a:t>2026/1/25</a:t>
            </a:fld>
            <a:endParaRPr lang="zh-CN" altLang="en-US"/>
          </a:p>
        </p:txBody>
      </p:sp>
      <p:sp>
        <p:nvSpPr>
          <p:cNvPr id="6" name="Footer Placeholder 5">
            <a:extLst>
              <a:ext uri="{FF2B5EF4-FFF2-40B4-BE49-F238E27FC236}">
                <a16:creationId xmlns:a16="http://schemas.microsoft.com/office/drawing/2014/main" id="{EC5AA662-A920-E999-8064-42955BD3696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C3D6E45-9321-D796-3FD4-BF1D16D052C3}"/>
              </a:ext>
            </a:extLst>
          </p:cNvPr>
          <p:cNvSpPr>
            <a:spLocks noGrp="1"/>
          </p:cNvSpPr>
          <p:nvPr>
            <p:ph type="sldNum" sz="quarter" idx="12"/>
          </p:nvPr>
        </p:nvSpPr>
        <p:spPr/>
        <p:txBody>
          <a:body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3423074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6DA4E-A327-2D7F-13F7-03B0A55ACE0F}"/>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46C24EE-BA17-8A5D-739B-E93ECF153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461FB91E-936B-1B6C-1B0B-0CA8A076BBF4}"/>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D8F401B6-F9B4-534E-EADD-F757955F01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A66B448D-B0DE-0059-954B-7E451DAE11F7}"/>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374BDFA-3136-A87B-9C88-A12F29936EEC}"/>
              </a:ext>
            </a:extLst>
          </p:cNvPr>
          <p:cNvSpPr>
            <a:spLocks noGrp="1"/>
          </p:cNvSpPr>
          <p:nvPr>
            <p:ph type="dt" sz="half" idx="10"/>
          </p:nvPr>
        </p:nvSpPr>
        <p:spPr/>
        <p:txBody>
          <a:bodyPr/>
          <a:lstStyle/>
          <a:p>
            <a:fld id="{80E39B45-DF38-4251-977D-AEC48E991125}" type="datetimeFigureOut">
              <a:rPr lang="zh-CN" altLang="en-US" smtClean="0"/>
              <a:t>2026/1/25</a:t>
            </a:fld>
            <a:endParaRPr lang="zh-CN" altLang="en-US"/>
          </a:p>
        </p:txBody>
      </p:sp>
      <p:sp>
        <p:nvSpPr>
          <p:cNvPr id="8" name="Footer Placeholder 7">
            <a:extLst>
              <a:ext uri="{FF2B5EF4-FFF2-40B4-BE49-F238E27FC236}">
                <a16:creationId xmlns:a16="http://schemas.microsoft.com/office/drawing/2014/main" id="{F6F785D4-1A4D-FD79-ACE1-B1E30D90D46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6F1C4E13-92DF-53E6-F113-B20E2A787342}"/>
              </a:ext>
            </a:extLst>
          </p:cNvPr>
          <p:cNvSpPr>
            <a:spLocks noGrp="1"/>
          </p:cNvSpPr>
          <p:nvPr>
            <p:ph type="sldNum" sz="quarter" idx="12"/>
          </p:nvPr>
        </p:nvSpPr>
        <p:spPr/>
        <p:txBody>
          <a:body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1255952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54B1-37D9-4280-FE81-C1D65D27087F}"/>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6CF5C74B-3E1E-1C7C-A95D-2B08DD792B0A}"/>
              </a:ext>
            </a:extLst>
          </p:cNvPr>
          <p:cNvSpPr>
            <a:spLocks noGrp="1"/>
          </p:cNvSpPr>
          <p:nvPr>
            <p:ph type="dt" sz="half" idx="10"/>
          </p:nvPr>
        </p:nvSpPr>
        <p:spPr/>
        <p:txBody>
          <a:bodyPr/>
          <a:lstStyle/>
          <a:p>
            <a:fld id="{80E39B45-DF38-4251-977D-AEC48E991125}" type="datetimeFigureOut">
              <a:rPr lang="zh-CN" altLang="en-US" smtClean="0"/>
              <a:t>2026/1/25</a:t>
            </a:fld>
            <a:endParaRPr lang="zh-CN" altLang="en-US"/>
          </a:p>
        </p:txBody>
      </p:sp>
      <p:sp>
        <p:nvSpPr>
          <p:cNvPr id="4" name="Footer Placeholder 3">
            <a:extLst>
              <a:ext uri="{FF2B5EF4-FFF2-40B4-BE49-F238E27FC236}">
                <a16:creationId xmlns:a16="http://schemas.microsoft.com/office/drawing/2014/main" id="{EB883DB4-80FC-FC84-EACC-E0E0DB6C2FDA}"/>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0F793A1C-4226-B207-CDF3-AA89B85F1AED}"/>
              </a:ext>
            </a:extLst>
          </p:cNvPr>
          <p:cNvSpPr>
            <a:spLocks noGrp="1"/>
          </p:cNvSpPr>
          <p:nvPr>
            <p:ph type="sldNum" sz="quarter" idx="12"/>
          </p:nvPr>
        </p:nvSpPr>
        <p:spPr/>
        <p:txBody>
          <a:body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992123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6E495F-D62A-E850-4158-C934D16BDFB5}"/>
              </a:ext>
            </a:extLst>
          </p:cNvPr>
          <p:cNvSpPr>
            <a:spLocks noGrp="1"/>
          </p:cNvSpPr>
          <p:nvPr>
            <p:ph type="dt" sz="half" idx="10"/>
          </p:nvPr>
        </p:nvSpPr>
        <p:spPr/>
        <p:txBody>
          <a:bodyPr/>
          <a:lstStyle/>
          <a:p>
            <a:fld id="{80E39B45-DF38-4251-977D-AEC48E991125}" type="datetimeFigureOut">
              <a:rPr lang="zh-CN" altLang="en-US" smtClean="0"/>
              <a:t>2026/1/25</a:t>
            </a:fld>
            <a:endParaRPr lang="zh-CN" altLang="en-US"/>
          </a:p>
        </p:txBody>
      </p:sp>
      <p:sp>
        <p:nvSpPr>
          <p:cNvPr id="3" name="Footer Placeholder 2">
            <a:extLst>
              <a:ext uri="{FF2B5EF4-FFF2-40B4-BE49-F238E27FC236}">
                <a16:creationId xmlns:a16="http://schemas.microsoft.com/office/drawing/2014/main" id="{6D8BDFCE-8B3F-3C3F-5200-42650A28B7B7}"/>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515FF58-6AA4-52B7-74B6-818B6D02B9E5}"/>
              </a:ext>
            </a:extLst>
          </p:cNvPr>
          <p:cNvSpPr>
            <a:spLocks noGrp="1"/>
          </p:cNvSpPr>
          <p:nvPr>
            <p:ph type="sldNum" sz="quarter" idx="12"/>
          </p:nvPr>
        </p:nvSpPr>
        <p:spPr/>
        <p:txBody>
          <a:body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2276600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9F29-D425-8CDF-F23A-3FBAD109A09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01F6507-5CE3-AF91-9327-CA8774C74A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35730FB5-0719-7DA9-8C9F-F46759B1B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16494E5-E693-B01A-E848-F4032BB352F7}"/>
              </a:ext>
            </a:extLst>
          </p:cNvPr>
          <p:cNvSpPr>
            <a:spLocks noGrp="1"/>
          </p:cNvSpPr>
          <p:nvPr>
            <p:ph type="dt" sz="half" idx="10"/>
          </p:nvPr>
        </p:nvSpPr>
        <p:spPr/>
        <p:txBody>
          <a:bodyPr/>
          <a:lstStyle/>
          <a:p>
            <a:fld id="{80E39B45-DF38-4251-977D-AEC48E991125}" type="datetimeFigureOut">
              <a:rPr lang="zh-CN" altLang="en-US" smtClean="0"/>
              <a:t>2026/1/25</a:t>
            </a:fld>
            <a:endParaRPr lang="zh-CN" altLang="en-US"/>
          </a:p>
        </p:txBody>
      </p:sp>
      <p:sp>
        <p:nvSpPr>
          <p:cNvPr id="6" name="Footer Placeholder 5">
            <a:extLst>
              <a:ext uri="{FF2B5EF4-FFF2-40B4-BE49-F238E27FC236}">
                <a16:creationId xmlns:a16="http://schemas.microsoft.com/office/drawing/2014/main" id="{4FDD6E25-D698-C839-1D93-6178EA225E6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081CE3F-0B1E-4912-DF3A-071FACBCF6C2}"/>
              </a:ext>
            </a:extLst>
          </p:cNvPr>
          <p:cNvSpPr>
            <a:spLocks noGrp="1"/>
          </p:cNvSpPr>
          <p:nvPr>
            <p:ph type="sldNum" sz="quarter" idx="12"/>
          </p:nvPr>
        </p:nvSpPr>
        <p:spPr/>
        <p:txBody>
          <a:body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2323256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23E5-5469-41C2-3948-806F6B5B2F7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21ACC82F-B658-1372-8273-DB54F8F024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D42565DA-42EE-E1F4-8331-08743B53B9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7E8EC2B-516E-2734-8CE3-E8FB76BB6A79}"/>
              </a:ext>
            </a:extLst>
          </p:cNvPr>
          <p:cNvSpPr>
            <a:spLocks noGrp="1"/>
          </p:cNvSpPr>
          <p:nvPr>
            <p:ph type="dt" sz="half" idx="10"/>
          </p:nvPr>
        </p:nvSpPr>
        <p:spPr/>
        <p:txBody>
          <a:bodyPr/>
          <a:lstStyle/>
          <a:p>
            <a:fld id="{80E39B45-DF38-4251-977D-AEC48E991125}" type="datetimeFigureOut">
              <a:rPr lang="zh-CN" altLang="en-US" smtClean="0"/>
              <a:t>2026/1/25</a:t>
            </a:fld>
            <a:endParaRPr lang="zh-CN" altLang="en-US"/>
          </a:p>
        </p:txBody>
      </p:sp>
      <p:sp>
        <p:nvSpPr>
          <p:cNvPr id="6" name="Footer Placeholder 5">
            <a:extLst>
              <a:ext uri="{FF2B5EF4-FFF2-40B4-BE49-F238E27FC236}">
                <a16:creationId xmlns:a16="http://schemas.microsoft.com/office/drawing/2014/main" id="{25EA0AD2-CF71-7A70-D2BE-D53B4F86B8D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DC75168-7B43-C961-8F51-6BE862B6C33D}"/>
              </a:ext>
            </a:extLst>
          </p:cNvPr>
          <p:cNvSpPr>
            <a:spLocks noGrp="1"/>
          </p:cNvSpPr>
          <p:nvPr>
            <p:ph type="sldNum" sz="quarter" idx="12"/>
          </p:nvPr>
        </p:nvSpPr>
        <p:spPr/>
        <p:txBody>
          <a:body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36502009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5E7C-09DF-8D33-3080-447BBF785803}"/>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E29A090-F591-6126-3FCE-4E1E4710E0A9}"/>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7685D24-013B-6888-7C44-54C71305B475}"/>
              </a:ext>
            </a:extLst>
          </p:cNvPr>
          <p:cNvSpPr>
            <a:spLocks noGrp="1"/>
          </p:cNvSpPr>
          <p:nvPr>
            <p:ph type="dt" sz="half" idx="10"/>
          </p:nvPr>
        </p:nvSpPr>
        <p:spPr/>
        <p:txBody>
          <a:bodyPr/>
          <a:lstStyle/>
          <a:p>
            <a:fld id="{80E39B45-DF38-4251-977D-AEC48E991125}" type="datetimeFigureOut">
              <a:rPr lang="zh-CN" altLang="en-US" smtClean="0"/>
              <a:t>2026/1/25</a:t>
            </a:fld>
            <a:endParaRPr lang="zh-CN" altLang="en-US"/>
          </a:p>
        </p:txBody>
      </p:sp>
      <p:sp>
        <p:nvSpPr>
          <p:cNvPr id="5" name="Footer Placeholder 4">
            <a:extLst>
              <a:ext uri="{FF2B5EF4-FFF2-40B4-BE49-F238E27FC236}">
                <a16:creationId xmlns:a16="http://schemas.microsoft.com/office/drawing/2014/main" id="{A3B00F39-DB67-A720-0FAD-E7CDD6B427E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DCF0459-4EC0-88BF-655C-3D82D81E9303}"/>
              </a:ext>
            </a:extLst>
          </p:cNvPr>
          <p:cNvSpPr>
            <a:spLocks noGrp="1"/>
          </p:cNvSpPr>
          <p:nvPr>
            <p:ph type="sldNum" sz="quarter" idx="12"/>
          </p:nvPr>
        </p:nvSpPr>
        <p:spPr/>
        <p:txBody>
          <a:body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4087383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D3C0E5-6609-E5FA-4A4C-E2578AD32C99}"/>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84C42AA-699B-78F0-651B-800CBB2C61B3}"/>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8487491-D54E-BE5D-6A23-1185240EE8D8}"/>
              </a:ext>
            </a:extLst>
          </p:cNvPr>
          <p:cNvSpPr>
            <a:spLocks noGrp="1"/>
          </p:cNvSpPr>
          <p:nvPr>
            <p:ph type="dt" sz="half" idx="10"/>
          </p:nvPr>
        </p:nvSpPr>
        <p:spPr/>
        <p:txBody>
          <a:bodyPr/>
          <a:lstStyle/>
          <a:p>
            <a:fld id="{80E39B45-DF38-4251-977D-AEC48E991125}" type="datetimeFigureOut">
              <a:rPr lang="zh-CN" altLang="en-US" smtClean="0"/>
              <a:t>2026/1/25</a:t>
            </a:fld>
            <a:endParaRPr lang="zh-CN" altLang="en-US"/>
          </a:p>
        </p:txBody>
      </p:sp>
      <p:sp>
        <p:nvSpPr>
          <p:cNvPr id="5" name="Footer Placeholder 4">
            <a:extLst>
              <a:ext uri="{FF2B5EF4-FFF2-40B4-BE49-F238E27FC236}">
                <a16:creationId xmlns:a16="http://schemas.microsoft.com/office/drawing/2014/main" id="{EC145E3E-697F-F2D4-CC6A-1A3C760A997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8871641-CBE4-CE38-E1BF-384E9357537F}"/>
              </a:ext>
            </a:extLst>
          </p:cNvPr>
          <p:cNvSpPr>
            <a:spLocks noGrp="1"/>
          </p:cNvSpPr>
          <p:nvPr>
            <p:ph type="sldNum" sz="quarter" idx="12"/>
          </p:nvPr>
        </p:nvSpPr>
        <p:spPr/>
        <p:txBody>
          <a:body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3675129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True 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Rectangle 4"/>
          <p:cNvSpPr/>
          <p:nvPr userDrawn="1"/>
        </p:nvSpPr>
        <p:spPr>
          <a:xfrm>
            <a:off x="-12233" y="6492874"/>
            <a:ext cx="12204233" cy="365125"/>
          </a:xfrm>
          <a:prstGeom prst="rect">
            <a:avLst/>
          </a:prstGeom>
          <a:solidFill>
            <a:srgbClr val="1F3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latin typeface="微软雅黑" panose="020B0503020204020204" pitchFamily="34" charset="-122"/>
              <a:ea typeface="微软雅黑" panose="020B0503020204020204" pitchFamily="34" charset="-122"/>
            </a:endParaRPr>
          </a:p>
        </p:txBody>
      </p:sp>
      <p:sp>
        <p:nvSpPr>
          <p:cNvPr id="2" name="Title 1"/>
          <p:cNvSpPr>
            <a:spLocks noGrp="1"/>
          </p:cNvSpPr>
          <p:nvPr>
            <p:ph type="title"/>
          </p:nvPr>
        </p:nvSpPr>
        <p:spPr>
          <a:xfrm>
            <a:off x="83246" y="36432"/>
            <a:ext cx="12025509" cy="917652"/>
          </a:xfrm>
        </p:spPr>
        <p:txBody>
          <a:bodyPr anchor="b">
            <a:normAutofit/>
          </a:bodyPr>
          <a:lstStyle>
            <a:lvl1pPr>
              <a:lnSpc>
                <a:spcPct val="100000"/>
              </a:lnSpc>
              <a:defRPr sz="3200" b="1"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stStyle>
          <a:p>
            <a:r>
              <a:rPr lang="en-US" dirty="0"/>
              <a:t>Click to edit Master title style</a:t>
            </a:r>
          </a:p>
        </p:txBody>
      </p:sp>
      <p:pic>
        <p:nvPicPr>
          <p:cNvPr id="4" name="Picture 3"/>
          <p:cNvPicPr>
            <a:picLocks noChangeAspect="1"/>
          </p:cNvPicPr>
          <p:nvPr userDrawn="1"/>
        </p:nvPicPr>
        <p:blipFill>
          <a:blip r:embed="rId2"/>
          <a:stretch>
            <a:fillRect/>
          </a:stretch>
        </p:blipFill>
        <p:spPr>
          <a:xfrm>
            <a:off x="399826" y="6515283"/>
            <a:ext cx="905243" cy="306285"/>
          </a:xfrm>
          <a:prstGeom prst="rect">
            <a:avLst/>
          </a:prstGeom>
        </p:spPr>
      </p:pic>
      <p:pic>
        <p:nvPicPr>
          <p:cNvPr id="6"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9779"/>
          <a:stretch>
            <a:fillRect/>
          </a:stretch>
        </p:blipFill>
        <p:spPr bwMode="auto">
          <a:xfrm>
            <a:off x="35859" y="6509130"/>
            <a:ext cx="326071" cy="32894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userDrawn="1"/>
        </p:nvCxnSpPr>
        <p:spPr>
          <a:xfrm>
            <a:off x="130632" y="941668"/>
            <a:ext cx="12974782" cy="0"/>
          </a:xfrm>
          <a:prstGeom prst="line">
            <a:avLst/>
          </a:prstGeom>
          <a:ln w="38100">
            <a:solidFill>
              <a:srgbClr val="1F3B6B"/>
            </a:solidFill>
          </a:ln>
        </p:spPr>
        <p:style>
          <a:lnRef idx="1">
            <a:schemeClr val="accent1"/>
          </a:lnRef>
          <a:fillRef idx="0">
            <a:schemeClr val="accent1"/>
          </a:fillRef>
          <a:effectRef idx="0">
            <a:schemeClr val="accent1"/>
          </a:effectRef>
          <a:fontRef idx="minor">
            <a:schemeClr val="tx1"/>
          </a:fontRef>
        </p:style>
      </p:cxnSp>
      <p:sp>
        <p:nvSpPr>
          <p:cNvPr id="20" name="Slide Number Placeholder 16"/>
          <p:cNvSpPr>
            <a:spLocks noGrp="1"/>
          </p:cNvSpPr>
          <p:nvPr>
            <p:ph type="sldNum" sz="quarter" idx="12"/>
          </p:nvPr>
        </p:nvSpPr>
        <p:spPr>
          <a:xfrm>
            <a:off x="11598442" y="6492140"/>
            <a:ext cx="593558" cy="365124"/>
          </a:xfrm>
        </p:spPr>
        <p:txBody>
          <a:bodyPr anchor="ctr"/>
          <a:lstStyle>
            <a:lvl1pPr algn="r">
              <a:defRPr sz="1200" baseline="0">
                <a:solidFill>
                  <a:schemeClr val="bg1"/>
                </a:solidFill>
                <a:latin typeface="微软雅黑" panose="020B0503020204020204" pitchFamily="34" charset="-122"/>
                <a:ea typeface="微软雅黑" panose="020B0503020204020204" pitchFamily="34" charset="-122"/>
              </a:defRPr>
            </a:lvl1pPr>
          </a:lstStyle>
          <a:p>
            <a:fld id="{A4911521-5835-3843-8C40-A05C163B5C5F}" type="slidenum">
              <a:rPr lang="en-US" smtClean="0"/>
              <a:t>‹#›</a:t>
            </a:fld>
            <a:endParaRPr lang="en-US" dirty="0"/>
          </a:p>
        </p:txBody>
      </p:sp>
      <p:sp>
        <p:nvSpPr>
          <p:cNvPr id="7" name="文本框 6"/>
          <p:cNvSpPr txBox="1"/>
          <p:nvPr userDrawn="1"/>
        </p:nvSpPr>
        <p:spPr>
          <a:xfrm>
            <a:off x="-378037" y="981075"/>
            <a:ext cx="365805" cy="246221"/>
          </a:xfrm>
          <a:prstGeom prst="rect">
            <a:avLst/>
          </a:prstGeom>
          <a:noFill/>
        </p:spPr>
        <p:txBody>
          <a:bodyPr wrap="none" rtlCol="0">
            <a:spAutoFit/>
          </a:bodyPr>
          <a:lstStyle/>
          <a:p>
            <a:pPr algn="r"/>
            <a:r>
              <a:rPr kumimoji="1" lang="en-US" altLang="zh-CN" sz="1000" baseline="0" dirty="0">
                <a:latin typeface="微软雅黑" panose="020B0503020204020204" pitchFamily="34" charset="-122"/>
                <a:ea typeface="微软雅黑" panose="020B0503020204020204" pitchFamily="34" charset="-122"/>
              </a:rPr>
              <a:t>6.9</a:t>
            </a:r>
            <a:endParaRPr kumimoji="1" lang="zh-CN" altLang="en-US" sz="1000" baseline="0" dirty="0">
              <a:latin typeface="微软雅黑" panose="020B0503020204020204" pitchFamily="34" charset="-122"/>
              <a:ea typeface="微软雅黑" panose="020B0503020204020204" pitchFamily="34" charset="-122"/>
            </a:endParaRPr>
          </a:p>
        </p:txBody>
      </p:sp>
      <p:sp>
        <p:nvSpPr>
          <p:cNvPr id="15" name="文本框 14"/>
          <p:cNvSpPr txBox="1"/>
          <p:nvPr userDrawn="1"/>
        </p:nvSpPr>
        <p:spPr>
          <a:xfrm>
            <a:off x="-378037" y="6246581"/>
            <a:ext cx="365805" cy="246221"/>
          </a:xfrm>
          <a:prstGeom prst="rect">
            <a:avLst/>
          </a:prstGeom>
          <a:noFill/>
        </p:spPr>
        <p:txBody>
          <a:bodyPr wrap="none" rtlCol="0" anchor="b">
            <a:spAutoFit/>
          </a:bodyPr>
          <a:lstStyle/>
          <a:p>
            <a:pPr algn="r"/>
            <a:r>
              <a:rPr kumimoji="1" lang="en-US" altLang="zh-CN" sz="1000" baseline="0" dirty="0">
                <a:latin typeface="微软雅黑" panose="020B0503020204020204" pitchFamily="34" charset="-122"/>
                <a:ea typeface="微软雅黑" panose="020B0503020204020204" pitchFamily="34" charset="-122"/>
              </a:rPr>
              <a:t>8.5</a:t>
            </a:r>
            <a:endParaRPr kumimoji="1" lang="zh-CN" altLang="en-US" sz="1000" baseline="0" dirty="0">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378037" y="3740877"/>
            <a:ext cx="365805" cy="246221"/>
          </a:xfrm>
          <a:prstGeom prst="rect">
            <a:avLst/>
          </a:prstGeom>
          <a:noFill/>
        </p:spPr>
        <p:txBody>
          <a:bodyPr wrap="none" rtlCol="0">
            <a:spAutoFit/>
          </a:bodyPr>
          <a:lstStyle/>
          <a:p>
            <a:pPr algn="r"/>
            <a:r>
              <a:rPr kumimoji="1" lang="en-US" altLang="zh-CN" sz="1000" baseline="0" dirty="0">
                <a:latin typeface="微软雅黑" panose="020B0503020204020204" pitchFamily="34" charset="-122"/>
                <a:ea typeface="微软雅黑" panose="020B0503020204020204" pitchFamily="34" charset="-122"/>
              </a:rPr>
              <a:t>0.8</a:t>
            </a:r>
            <a:endParaRPr kumimoji="1" lang="zh-CN" altLang="en-US" sz="1000" baseline="0" dirty="0">
              <a:latin typeface="微软雅黑" panose="020B0503020204020204" pitchFamily="34" charset="-122"/>
              <a:ea typeface="微软雅黑" panose="020B0503020204020204" pitchFamily="34" charset="-122"/>
            </a:endParaRPr>
          </a:p>
        </p:txBody>
      </p:sp>
      <p:sp>
        <p:nvSpPr>
          <p:cNvPr id="21" name="文本框 20"/>
          <p:cNvSpPr txBox="1"/>
          <p:nvPr userDrawn="1"/>
        </p:nvSpPr>
        <p:spPr>
          <a:xfrm>
            <a:off x="3071813" y="-246221"/>
            <a:ext cx="365806" cy="246221"/>
          </a:xfrm>
          <a:prstGeom prst="rect">
            <a:avLst/>
          </a:prstGeom>
          <a:noFill/>
        </p:spPr>
        <p:txBody>
          <a:bodyPr wrap="none" rtlCol="0">
            <a:spAutoFit/>
          </a:bodyPr>
          <a:lstStyle/>
          <a:p>
            <a:pPr algn="l"/>
            <a:r>
              <a:rPr kumimoji="1" lang="en-US" altLang="zh-CN" sz="1000" baseline="0" dirty="0">
                <a:latin typeface="微软雅黑" panose="020B0503020204020204" pitchFamily="34" charset="-122"/>
                <a:ea typeface="微软雅黑" panose="020B0503020204020204" pitchFamily="34" charset="-122"/>
              </a:rPr>
              <a:t>8.4</a:t>
            </a:r>
            <a:endParaRPr kumimoji="1" lang="zh-CN" altLang="en-US" sz="1000" baseline="0" dirty="0">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8754383" y="-246221"/>
            <a:ext cx="365806" cy="246221"/>
          </a:xfrm>
          <a:prstGeom prst="rect">
            <a:avLst/>
          </a:prstGeom>
          <a:noFill/>
        </p:spPr>
        <p:txBody>
          <a:bodyPr wrap="none" rtlCol="0">
            <a:spAutoFit/>
          </a:bodyPr>
          <a:lstStyle/>
          <a:p>
            <a:pPr algn="r"/>
            <a:r>
              <a:rPr kumimoji="1" lang="en-US" altLang="zh-CN" sz="1000" baseline="0" dirty="0">
                <a:latin typeface="微软雅黑" panose="020B0503020204020204" pitchFamily="34" charset="-122"/>
                <a:ea typeface="微软雅黑" panose="020B0503020204020204" pitchFamily="34" charset="-122"/>
              </a:rPr>
              <a:t>8.4</a:t>
            </a:r>
            <a:endParaRPr kumimoji="1" lang="zh-CN" altLang="en-US" sz="1000" baseline="0" dirty="0">
              <a:latin typeface="微软雅黑" panose="020B0503020204020204" pitchFamily="34" charset="-122"/>
              <a:ea typeface="微软雅黑" panose="020B0503020204020204" pitchFamily="34" charset="-122"/>
            </a:endParaRPr>
          </a:p>
        </p:txBody>
      </p:sp>
      <p:sp>
        <p:nvSpPr>
          <p:cNvPr id="3" name="Date Placeholder 14"/>
          <p:cNvSpPr>
            <a:spLocks noGrp="1"/>
          </p:cNvSpPr>
          <p:nvPr>
            <p:ph type="dt" sz="half" idx="10"/>
          </p:nvPr>
        </p:nvSpPr>
        <p:spPr>
          <a:xfrm>
            <a:off x="10047513" y="6492140"/>
            <a:ext cx="1298645" cy="365125"/>
          </a:xfrm>
        </p:spPr>
        <p:txBody>
          <a:bodyPr anchor="ctr"/>
          <a:lstStyle>
            <a:lvl1pPr algn="r">
              <a:defRPr sz="1400" baseline="0">
                <a:solidFill>
                  <a:schemeClr val="bg1"/>
                </a:solidFill>
                <a:latin typeface="微软雅黑" panose="020B0503020204020204" pitchFamily="34" charset="-122"/>
                <a:ea typeface="微软雅黑" panose="020B0503020204020204" pitchFamily="34" charset="-122"/>
              </a:defRPr>
            </a:lvl1pPr>
          </a:lstStyle>
          <a:p>
            <a:fld id="{6B56C6CF-193E-E944-982D-E354507ABF66}" type="datetime1">
              <a:rPr lang="zh-CN" altLang="en-US" smtClean="0"/>
              <a:t>2026/1/25</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1F3B6B"/>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16517" y="2766219"/>
            <a:ext cx="11358966" cy="1325563"/>
          </a:xfrm>
        </p:spPr>
        <p:txBody>
          <a:bodyPr anchor="ctr">
            <a:noAutofit/>
          </a:bodyPr>
          <a:lstStyle>
            <a:lvl1pPr algn="ctr">
              <a:defRPr sz="7200" b="1" baseline="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t="10110" b="9160"/>
          <a:stretch>
            <a:fillRect/>
          </a:stretch>
        </p:blipFill>
        <p:spPr bwMode="auto">
          <a:xfrm>
            <a:off x="-20638" y="-17463"/>
            <a:ext cx="12225338" cy="697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7"/>
          <p:cNvSpPr>
            <a:spLocks noChangeArrowheads="1"/>
          </p:cNvSpPr>
          <p:nvPr userDrawn="1"/>
        </p:nvSpPr>
        <p:spPr bwMode="auto">
          <a:xfrm>
            <a:off x="-20638" y="-17463"/>
            <a:ext cx="12225338" cy="6886576"/>
          </a:xfrm>
          <a:prstGeom prst="rect">
            <a:avLst/>
          </a:prstGeom>
          <a:solidFill>
            <a:srgbClr val="1B3563">
              <a:alpha val="90195"/>
            </a:srgbClr>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90204" pitchFamily="34" charset="0"/>
              <a:buNone/>
            </a:pPr>
            <a:endParaRPr lang="zh-CN" altLang="en-US"/>
          </a:p>
        </p:txBody>
      </p:sp>
      <p:sp>
        <p:nvSpPr>
          <p:cNvPr id="6" name="Parallelogram 77"/>
          <p:cNvSpPr>
            <a:spLocks noChangeArrowheads="1"/>
          </p:cNvSpPr>
          <p:nvPr userDrawn="1"/>
        </p:nvSpPr>
        <p:spPr bwMode="auto">
          <a:xfrm>
            <a:off x="742950" y="1843088"/>
            <a:ext cx="865188" cy="1247775"/>
          </a:xfrm>
          <a:prstGeom prst="parallelogram">
            <a:avLst>
              <a:gd name="adj" fmla="val 25000"/>
            </a:avLst>
          </a:prstGeom>
          <a:solidFill>
            <a:srgbClr val="F1913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nchor="ctr"/>
          <a:lstStyle/>
          <a:p>
            <a:pPr algn="ctr" eaLnBrk="1" hangingPunct="1">
              <a:buFont typeface="Arial" panose="020B0604020202090204" pitchFamily="34" charset="0"/>
              <a:buNone/>
            </a:pPr>
            <a:endParaRPr lang="zh-CN" altLang="zh-CN" sz="3200">
              <a:latin typeface="方正兰亭黑_GBK" panose="02000000000000000000" charset="-122"/>
              <a:ea typeface="方正兰亭黑_GBK" panose="02000000000000000000" charset="-122"/>
              <a:sym typeface="方正兰亭黑_GBK" panose="02000000000000000000" charset="-122"/>
            </a:endParaRPr>
          </a:p>
        </p:txBody>
      </p:sp>
      <p:sp>
        <p:nvSpPr>
          <p:cNvPr id="7" name="Parallelogram 78"/>
          <p:cNvSpPr>
            <a:spLocks noChangeArrowheads="1"/>
          </p:cNvSpPr>
          <p:nvPr userDrawn="1"/>
        </p:nvSpPr>
        <p:spPr bwMode="auto">
          <a:xfrm rot="10800000">
            <a:off x="10536238" y="1843088"/>
            <a:ext cx="863600" cy="1247775"/>
          </a:xfrm>
          <a:prstGeom prst="parallelogram">
            <a:avLst>
              <a:gd name="adj" fmla="val 25000"/>
            </a:avLst>
          </a:prstGeom>
          <a:solidFill>
            <a:srgbClr val="F1913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8" tIns="60955" rIns="121908" bIns="60955" anchor="ctr"/>
          <a:lstStyle/>
          <a:p>
            <a:pPr algn="ctr" eaLnBrk="1" hangingPunct="1">
              <a:buFont typeface="Arial" panose="020B0604020202090204" pitchFamily="34" charset="0"/>
              <a:buNone/>
            </a:pPr>
            <a:endParaRPr lang="zh-CN" altLang="zh-CN" sz="3200">
              <a:latin typeface="方正兰亭黑_GBK" panose="02000000000000000000" charset="-122"/>
              <a:ea typeface="方正兰亭黑_GBK" panose="02000000000000000000" charset="-122"/>
              <a:sym typeface="方正兰亭黑_GBK" panose="02000000000000000000" charset="-122"/>
            </a:endParaRPr>
          </a:p>
        </p:txBody>
      </p:sp>
      <p:sp>
        <p:nvSpPr>
          <p:cNvPr id="8" name="矩形 10"/>
          <p:cNvSpPr>
            <a:spLocks noChangeArrowheads="1"/>
          </p:cNvSpPr>
          <p:nvPr userDrawn="1"/>
        </p:nvSpPr>
        <p:spPr bwMode="auto">
          <a:xfrm>
            <a:off x="-20638" y="5591175"/>
            <a:ext cx="12225338" cy="1370013"/>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90204" pitchFamily="34" charset="0"/>
              <a:buNone/>
            </a:pPr>
            <a:endParaRPr lang="zh-CN" altLang="en-US"/>
          </a:p>
        </p:txBody>
      </p:sp>
      <p:pic>
        <p:nvPicPr>
          <p:cNvPr id="9" name="图片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32400" y="5899150"/>
            <a:ext cx="18462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a:spLocks noGrp="1"/>
          </p:cNvSpPr>
          <p:nvPr>
            <p:ph type="title"/>
          </p:nvPr>
        </p:nvSpPr>
        <p:spPr>
          <a:xfrm>
            <a:off x="1608207" y="1843355"/>
            <a:ext cx="8928100" cy="788988"/>
          </a:xfrm>
        </p:spPr>
        <p:txBody>
          <a:bodyPr anchor="t"/>
          <a:lstStyle>
            <a:lvl1pPr algn="ctr">
              <a:defRPr sz="4000" b="1" cap="all">
                <a:solidFill>
                  <a:schemeClr val="bg1"/>
                </a:solidFill>
              </a:defRPr>
            </a:lvl1pPr>
          </a:lstStyle>
          <a:p>
            <a:r>
              <a:rPr lang="zh-CN" altLang="en-US" noProof="1"/>
              <a:t>单击此处编辑母版标题样式</a:t>
            </a:r>
          </a:p>
        </p:txBody>
      </p:sp>
      <p:sp>
        <p:nvSpPr>
          <p:cNvPr id="14" name="文本占位符 2"/>
          <p:cNvSpPr>
            <a:spLocks noGrp="1"/>
          </p:cNvSpPr>
          <p:nvPr>
            <p:ph type="body" idx="1"/>
          </p:nvPr>
        </p:nvSpPr>
        <p:spPr>
          <a:xfrm>
            <a:off x="1608208" y="2644566"/>
            <a:ext cx="8928100" cy="434341"/>
          </a:xfrm>
        </p:spPr>
        <p:txBody>
          <a:bodyPr anchor="b"/>
          <a:lstStyle>
            <a:lvl1pPr marL="0" indent="0" algn="ctr">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幻灯片编号占位符 5"/>
          <p:cNvSpPr>
            <a:spLocks noGrp="1"/>
          </p:cNvSpPr>
          <p:nvPr>
            <p:ph type="sldNum" sz="quarter" idx="12"/>
          </p:nvPr>
        </p:nvSpPr>
        <p:spPr/>
        <p:txBody>
          <a:bodyPr/>
          <a:lstStyle/>
          <a:p>
            <a:fld id="{36CCABB5-68D8-4A1F-867B-E204D7F80381}" type="slidenum">
              <a:rPr lang="zh-CN" altLang="zh-CN" smtClean="0"/>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1600" y="6624638"/>
            <a:ext cx="1922463"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E81EA9-5EAD-2A78-CD23-E38887C1E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FF90A2E-46D0-44F6-B1CD-F7D7947EB4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7335826-07E2-1917-A64E-D68C6848F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E39B45-DF38-4251-977D-AEC48E991125}" type="datetimeFigureOut">
              <a:rPr lang="zh-CN" altLang="en-US" smtClean="0"/>
              <a:t>2026/1/25</a:t>
            </a:fld>
            <a:endParaRPr lang="zh-CN" altLang="en-US"/>
          </a:p>
        </p:txBody>
      </p:sp>
      <p:sp>
        <p:nvSpPr>
          <p:cNvPr id="5" name="Footer Placeholder 4">
            <a:extLst>
              <a:ext uri="{FF2B5EF4-FFF2-40B4-BE49-F238E27FC236}">
                <a16:creationId xmlns:a16="http://schemas.microsoft.com/office/drawing/2014/main" id="{98D60350-5ED7-7859-EFF3-452CF9B33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9271A72E-5AA7-AB7A-856F-6BA321AA8A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C5DF4-F829-4A35-887F-31A781503D5E}" type="slidenum">
              <a:rPr lang="zh-CN" altLang="en-US" smtClean="0"/>
              <a:t>‹#›</a:t>
            </a:fld>
            <a:endParaRPr lang="zh-CN" altLang="en-US"/>
          </a:p>
        </p:txBody>
      </p:sp>
    </p:spTree>
    <p:extLst>
      <p:ext uri="{BB962C8B-B14F-4D97-AF65-F5344CB8AC3E}">
        <p14:creationId xmlns:p14="http://schemas.microsoft.com/office/powerpoint/2010/main" val="150040570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airalogy.com/"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4.png"/><Relationship Id="rId7" Type="http://schemas.openxmlformats.org/officeDocument/2006/relationships/image" Target="../media/image87.sv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hyperlink" Target="https://airalogy.com/" TargetMode="External"/><Relationship Id="rId4" Type="http://schemas.microsoft.com/office/2007/relationships/hdphoto" Target="../media/hdphoto1.wdp"/><Relationship Id="rId9" Type="http://schemas.openxmlformats.org/officeDocument/2006/relationships/image" Target="../media/image89.jpeg"/></Relationships>
</file>

<file path=ppt/slides/_rels/slide69.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100.jpeg"/><Relationship Id="rId18" Type="http://schemas.openxmlformats.org/officeDocument/2006/relationships/image" Target="../media/image105.jpeg"/><Relationship Id="rId3" Type="http://schemas.openxmlformats.org/officeDocument/2006/relationships/image" Target="../media/image90.jpeg"/><Relationship Id="rId21" Type="http://schemas.openxmlformats.org/officeDocument/2006/relationships/image" Target="../media/image108.jpeg"/><Relationship Id="rId7" Type="http://schemas.openxmlformats.org/officeDocument/2006/relationships/image" Target="../media/image94.jpeg"/><Relationship Id="rId12" Type="http://schemas.openxmlformats.org/officeDocument/2006/relationships/image" Target="../media/image99.jpeg"/><Relationship Id="rId17" Type="http://schemas.openxmlformats.org/officeDocument/2006/relationships/image" Target="../media/image104.jpeg"/><Relationship Id="rId25" Type="http://schemas.openxmlformats.org/officeDocument/2006/relationships/hyperlink" Target="https://airalogy.com/" TargetMode="External"/><Relationship Id="rId2" Type="http://schemas.openxmlformats.org/officeDocument/2006/relationships/notesSlide" Target="../notesSlides/notesSlide34.xml"/><Relationship Id="rId16" Type="http://schemas.openxmlformats.org/officeDocument/2006/relationships/image" Target="../media/image103.jpeg"/><Relationship Id="rId20" Type="http://schemas.openxmlformats.org/officeDocument/2006/relationships/image" Target="../media/image107.jpeg"/><Relationship Id="rId1" Type="http://schemas.openxmlformats.org/officeDocument/2006/relationships/slideLayout" Target="../slideLayouts/slideLayout4.xml"/><Relationship Id="rId6" Type="http://schemas.openxmlformats.org/officeDocument/2006/relationships/image" Target="../media/image93.jpeg"/><Relationship Id="rId11" Type="http://schemas.openxmlformats.org/officeDocument/2006/relationships/image" Target="../media/image98.png"/><Relationship Id="rId24" Type="http://schemas.openxmlformats.org/officeDocument/2006/relationships/image" Target="../media/image111.jpeg"/><Relationship Id="rId5" Type="http://schemas.openxmlformats.org/officeDocument/2006/relationships/image" Target="../media/image92.jpeg"/><Relationship Id="rId15" Type="http://schemas.openxmlformats.org/officeDocument/2006/relationships/image" Target="../media/image102.jpeg"/><Relationship Id="rId23" Type="http://schemas.openxmlformats.org/officeDocument/2006/relationships/image" Target="../media/image110.png"/><Relationship Id="rId10" Type="http://schemas.openxmlformats.org/officeDocument/2006/relationships/image" Target="../media/image97.jpeg"/><Relationship Id="rId19" Type="http://schemas.openxmlformats.org/officeDocument/2006/relationships/image" Target="../media/image106.jpeg"/><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101.jpeg"/><Relationship Id="rId22" Type="http://schemas.openxmlformats.org/officeDocument/2006/relationships/image" Target="../media/image10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em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airalogy.co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https://airalogy.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s://airalogy.com/" TargetMode="External"/><Relationship Id="rId5" Type="http://schemas.openxmlformats.org/officeDocument/2006/relationships/hyperlink" Target="https://airalogy.com/labs/airalogy/projects/public_protocols/protocols/cuaac_kinetics/protocol" TargetMode="External"/><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hyperlink" Target="https://airalogy.com/" TargetMode="External"/><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airalogy.com/" TargetMode="External"/><Relationship Id="rId2" Type="http://schemas.openxmlformats.org/officeDocument/2006/relationships/image" Target="../media/image119.png"/><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iralogy.com/" TargetMode="Externa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airalogy.com/"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hyperlink" Target="https://airalogy.com/"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8.png"/></Relationships>
</file>

<file path=ppt/slides/_rels/slide81.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4.xml"/><Relationship Id="rId5" Type="http://schemas.openxmlformats.org/officeDocument/2006/relationships/image" Target="../media/image129.png"/><Relationship Id="rId4" Type="http://schemas.openxmlformats.org/officeDocument/2006/relationships/hyperlink" Target="https://airalogy.co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43872" y="5733256"/>
            <a:ext cx="2304256" cy="838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875420" y="2204864"/>
            <a:ext cx="10441160" cy="768350"/>
          </a:xfrm>
          <a:prstGeom prst="rect">
            <a:avLst/>
          </a:prstGeom>
          <a:noFill/>
        </p:spPr>
        <p:txBody>
          <a:bodyPr wrap="square" rtlCol="0">
            <a:spAutoFit/>
          </a:bodyPr>
          <a:lstStyle/>
          <a:p>
            <a:pPr algn="ctr"/>
            <a:r>
              <a:rPr lang="en-US" altLang="zh-CN" sz="4400" dirty="0">
                <a:solidFill>
                  <a:schemeClr val="bg1"/>
                </a:solidFill>
                <a:latin typeface="Times New Roman Regular" panose="02020503050405090304" charset="0"/>
                <a:ea typeface="微软雅黑" panose="020B0503020204020204" pitchFamily="34" charset="-122"/>
                <a:cs typeface="Times New Roman Regular" panose="02020503050405090304" charset="0"/>
              </a:rPr>
              <a:t>AI-Driven Research Automation</a:t>
            </a:r>
          </a:p>
        </p:txBody>
      </p:sp>
      <p:sp>
        <p:nvSpPr>
          <p:cNvPr id="4" name="文本占位符 8"/>
          <p:cNvSpPr txBox="1">
            <a:spLocks noChangeArrowheads="1"/>
          </p:cNvSpPr>
          <p:nvPr/>
        </p:nvSpPr>
        <p:spPr>
          <a:xfrm>
            <a:off x="5100319" y="4426447"/>
            <a:ext cx="2448272" cy="651237"/>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90204"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9pPr>
          </a:lstStyle>
          <a:p>
            <a:pPr algn="l" fontAlgn="auto">
              <a:lnSpc>
                <a:spcPct val="120000"/>
              </a:lnSpc>
              <a:spcAft>
                <a:spcPts val="0"/>
              </a:spcAft>
            </a:pPr>
            <a:endParaRPr lang="en-US" altLang="zh-CN" sz="2400" dirty="0">
              <a:latin typeface="微软雅黑" panose="020B0503020204020204" pitchFamily="34" charset="-122"/>
            </a:endParaRPr>
          </a:p>
        </p:txBody>
      </p:sp>
      <p:sp>
        <p:nvSpPr>
          <p:cNvPr id="6" name="文本占位符 8"/>
          <p:cNvSpPr txBox="1">
            <a:spLocks noChangeArrowheads="1"/>
          </p:cNvSpPr>
          <p:nvPr/>
        </p:nvSpPr>
        <p:spPr>
          <a:xfrm>
            <a:off x="4084492" y="3519126"/>
            <a:ext cx="4023016" cy="1296144"/>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90204"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9pPr>
          </a:lstStyle>
          <a:p>
            <a:pPr fontAlgn="auto">
              <a:lnSpc>
                <a:spcPct val="120000"/>
              </a:lnSpc>
              <a:spcAft>
                <a:spcPts val="0"/>
              </a:spcAft>
            </a:pPr>
            <a:r>
              <a:rPr lang="en-US" altLang="zh-CN" sz="2400" dirty="0">
                <a:latin typeface="微软雅黑" panose="020B0503020204020204" pitchFamily="34" charset="-122"/>
              </a:rPr>
              <a:t>Yue Zhang</a:t>
            </a:r>
          </a:p>
          <a:p>
            <a:pPr fontAlgn="auto">
              <a:lnSpc>
                <a:spcPct val="120000"/>
              </a:lnSpc>
              <a:spcAft>
                <a:spcPts val="0"/>
              </a:spcAft>
            </a:pPr>
            <a:r>
              <a:rPr lang="en-US" altLang="zh-CN" sz="1600" dirty="0">
                <a:latin typeface="微软雅黑" panose="020B0503020204020204" pitchFamily="34" charset="-122"/>
              </a:rPr>
              <a:t>Westlake University</a:t>
            </a:r>
          </a:p>
        </p:txBody>
      </p:sp>
      <p:pic>
        <p:nvPicPr>
          <p:cNvPr id="10"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872" y="5877272"/>
            <a:ext cx="2555696" cy="798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777"/>
    </mc:Choice>
    <mc:Fallback xmlns="">
      <p:transition spd="slow" advTm="577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 publication is facing challenges</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10</a:t>
            </a:fld>
            <a:endParaRPr lang="en-US" dirty="0"/>
          </a:p>
        </p:txBody>
      </p:sp>
      <p:sp>
        <p:nvSpPr>
          <p:cNvPr id="4" name="Content Placeholder 2"/>
          <p:cNvSpPr txBox="1"/>
          <p:nvPr/>
        </p:nvSpPr>
        <p:spPr>
          <a:xfrm>
            <a:off x="538163" y="1266825"/>
            <a:ext cx="11115675" cy="4875213"/>
          </a:xfrm>
        </p:spPr>
        <p:txBody>
          <a:bodyPr>
            <a:norm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spcBef>
                <a:spcPts val="1200"/>
              </a:spcBef>
              <a:spcAft>
                <a:spcPts val="0"/>
              </a:spcAft>
            </a:pPr>
            <a:r>
              <a:rPr lang="en-US" b="1" dirty="0">
                <a:cs typeface="+mn-lt"/>
              </a:rPr>
              <a:t>Surge of publication</a:t>
            </a:r>
            <a:r>
              <a:rPr lang="en-US" dirty="0">
                <a:cs typeface="+mn-lt"/>
              </a:rPr>
              <a:t> during LLM era</a:t>
            </a:r>
          </a:p>
          <a:p>
            <a:pPr lvl="1" fontAlgn="auto">
              <a:spcBef>
                <a:spcPts val="1200"/>
              </a:spcBef>
              <a:spcAft>
                <a:spcPts val="0"/>
              </a:spcAft>
            </a:pPr>
            <a:r>
              <a:rPr lang="en-US" dirty="0">
                <a:cs typeface="+mn-lt"/>
              </a:rPr>
              <a:t>ACL 2027 accepted 100 papers</a:t>
            </a:r>
          </a:p>
          <a:p>
            <a:pPr lvl="1" fontAlgn="auto">
              <a:spcBef>
                <a:spcPts val="1200"/>
              </a:spcBef>
              <a:spcAft>
                <a:spcPts val="0"/>
              </a:spcAft>
            </a:pPr>
            <a:r>
              <a:rPr lang="en-US" dirty="0">
                <a:cs typeface="+mn-lt"/>
              </a:rPr>
              <a:t>ACL 2025 accepted 3000+ papers</a:t>
            </a:r>
          </a:p>
          <a:p>
            <a:pPr>
              <a:spcBef>
                <a:spcPts val="1200"/>
              </a:spcBef>
            </a:pPr>
            <a:r>
              <a:rPr lang="en-US" b="1" dirty="0">
                <a:cs typeface="+mn-lt"/>
              </a:rPr>
              <a:t>Conference-driven system broken</a:t>
            </a:r>
            <a:endParaRPr lang="en-US" sz="2400" dirty="0">
              <a:cs typeface="+mn-lt"/>
            </a:endParaRPr>
          </a:p>
          <a:p>
            <a:pPr lvl="1">
              <a:spcBef>
                <a:spcPts val="1200"/>
              </a:spcBef>
            </a:pPr>
            <a:r>
              <a:rPr lang="en-US" dirty="0">
                <a:cs typeface="+mn-lt"/>
              </a:rPr>
              <a:t>Papers are put to </a:t>
            </a:r>
            <a:r>
              <a:rPr lang="en-US" dirty="0" err="1">
                <a:cs typeface="+mn-lt"/>
              </a:rPr>
              <a:t>arXiv</a:t>
            </a:r>
            <a:r>
              <a:rPr lang="en-US" dirty="0">
                <a:cs typeface="+mn-lt"/>
              </a:rPr>
              <a:t> </a:t>
            </a:r>
            <a:r>
              <a:rPr lang="en-US" b="1" dirty="0">
                <a:cs typeface="+mn-lt"/>
              </a:rPr>
              <a:t>way before conference</a:t>
            </a:r>
            <a:r>
              <a:rPr lang="en-US" dirty="0">
                <a:cs typeface="+mn-lt"/>
              </a:rPr>
              <a:t>. No new information at conference.</a:t>
            </a:r>
            <a:endParaRPr lang="en-US" b="1" dirty="0">
              <a:solidFill>
                <a:schemeClr val="accent1"/>
              </a:solidFill>
              <a:cs typeface="+mn-lt"/>
            </a:endParaRPr>
          </a:p>
          <a:p>
            <a:pPr lvl="1">
              <a:spcBef>
                <a:spcPts val="1200"/>
              </a:spcBef>
            </a:pPr>
            <a:r>
              <a:rPr lang="en-US" b="1" dirty="0">
                <a:cs typeface="+mn-lt"/>
              </a:rPr>
              <a:t>Review system broken</a:t>
            </a:r>
            <a:r>
              <a:rPr lang="en-US" dirty="0">
                <a:cs typeface="+mn-lt"/>
              </a:rPr>
              <a:t> because of lack of reviewer commitments.</a:t>
            </a:r>
          </a:p>
          <a:p>
            <a:pPr>
              <a:spcBef>
                <a:spcPts val="1200"/>
              </a:spcBef>
            </a:pPr>
            <a:r>
              <a:rPr lang="en-US" b="1" dirty="0">
                <a:cs typeface="+mn-lt"/>
              </a:rPr>
              <a:t>Solution</a:t>
            </a:r>
          </a:p>
          <a:p>
            <a:pPr lvl="1">
              <a:spcBef>
                <a:spcPts val="1200"/>
              </a:spcBef>
            </a:pPr>
            <a:r>
              <a:rPr lang="en-US" dirty="0">
                <a:cs typeface="+mn-lt"/>
              </a:rPr>
              <a:t>Let everyone put their work on </a:t>
            </a:r>
            <a:r>
              <a:rPr lang="en-US" dirty="0" err="1">
                <a:cs typeface="+mn-lt"/>
              </a:rPr>
              <a:t>arXiv</a:t>
            </a:r>
            <a:r>
              <a:rPr lang="en-US" dirty="0">
                <a:cs typeface="+mn-lt"/>
              </a:rPr>
              <a:t>, and use AI to recommend work to readers</a:t>
            </a:r>
          </a:p>
          <a:p>
            <a:pPr lvl="1">
              <a:spcBef>
                <a:spcPts val="1200"/>
              </a:spcBef>
            </a:pPr>
            <a:r>
              <a:rPr lang="en-US" dirty="0">
                <a:cs typeface="+mn-lt"/>
              </a:rPr>
              <a:t>Organize small SIG-style conference with 100 attendees</a:t>
            </a:r>
            <a:endParaRPr lang="en-US" b="1" dirty="0">
              <a:cs typeface="+mn-lt"/>
            </a:endParaRPr>
          </a:p>
          <a:p>
            <a:pPr lvl="1"/>
            <a:endParaRPr lang="en-US" sz="2000" dirty="0">
              <a:cs typeface="+mn-lt"/>
            </a:endParaRPr>
          </a:p>
          <a:p>
            <a:pPr fontAlgn="auto">
              <a:spcAft>
                <a:spcPts val="0"/>
              </a:spcAft>
            </a:pPr>
            <a:endParaRPr lang="en-US" b="1" dirty="0">
              <a:solidFill>
                <a:schemeClr val="accent2"/>
              </a:solidFill>
              <a:cs typeface="+mn-lt"/>
            </a:endParaRPr>
          </a:p>
          <a:p>
            <a:endParaRPr lang="en-US" dirty="0">
              <a:cs typeface="+mn-lt"/>
            </a:endParaRPr>
          </a:p>
          <a:p>
            <a:endParaRPr lang="en-US" dirty="0">
              <a:solidFill>
                <a:schemeClr val="accent1"/>
              </a:solidFill>
              <a:cs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 publication is facing challenges</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11</a:t>
            </a:fld>
            <a:endParaRPr lang="en-US" dirty="0"/>
          </a:p>
        </p:txBody>
      </p:sp>
      <p:sp>
        <p:nvSpPr>
          <p:cNvPr id="4" name="Content Placeholder 2"/>
          <p:cNvSpPr txBox="1"/>
          <p:nvPr/>
        </p:nvSpPr>
        <p:spPr>
          <a:xfrm>
            <a:off x="538163" y="1266825"/>
            <a:ext cx="11115675" cy="4875213"/>
          </a:xfrm>
        </p:spPr>
        <p:txBody>
          <a:bodyPr>
            <a:normAutofit lnSpcReduction="10000"/>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spcBef>
                <a:spcPts val="1200"/>
              </a:spcBef>
              <a:spcAft>
                <a:spcPts val="0"/>
              </a:spcAft>
            </a:pPr>
            <a:r>
              <a:rPr lang="en-US" b="1" dirty="0">
                <a:cs typeface="+mn-lt"/>
              </a:rPr>
              <a:t>Surge of publication</a:t>
            </a:r>
            <a:r>
              <a:rPr lang="en-US" dirty="0">
                <a:cs typeface="+mn-lt"/>
              </a:rPr>
              <a:t> during LLM era</a:t>
            </a:r>
          </a:p>
          <a:p>
            <a:pPr lvl="1" fontAlgn="auto">
              <a:spcBef>
                <a:spcPts val="1200"/>
              </a:spcBef>
              <a:spcAft>
                <a:spcPts val="0"/>
              </a:spcAft>
            </a:pPr>
            <a:r>
              <a:rPr lang="en-US" dirty="0">
                <a:cs typeface="+mn-lt"/>
              </a:rPr>
              <a:t>ACL 2027 accepted 100 papers</a:t>
            </a:r>
          </a:p>
          <a:p>
            <a:pPr lvl="1" fontAlgn="auto">
              <a:spcBef>
                <a:spcPts val="1200"/>
              </a:spcBef>
              <a:spcAft>
                <a:spcPts val="0"/>
              </a:spcAft>
            </a:pPr>
            <a:r>
              <a:rPr lang="en-US" dirty="0">
                <a:cs typeface="+mn-lt"/>
              </a:rPr>
              <a:t>ACL 2025 accepted 3000+ papers</a:t>
            </a:r>
          </a:p>
          <a:p>
            <a:pPr>
              <a:spcBef>
                <a:spcPts val="1200"/>
              </a:spcBef>
            </a:pPr>
            <a:r>
              <a:rPr lang="en-US" b="1" dirty="0">
                <a:cs typeface="+mn-lt"/>
              </a:rPr>
              <a:t>Conference-driven system broken</a:t>
            </a:r>
            <a:endParaRPr lang="en-US" sz="2400" dirty="0">
              <a:cs typeface="+mn-lt"/>
            </a:endParaRPr>
          </a:p>
          <a:p>
            <a:pPr lvl="1">
              <a:spcBef>
                <a:spcPts val="1200"/>
              </a:spcBef>
            </a:pPr>
            <a:r>
              <a:rPr lang="en-US" dirty="0">
                <a:cs typeface="+mn-lt"/>
              </a:rPr>
              <a:t>Papers are put to </a:t>
            </a:r>
            <a:r>
              <a:rPr lang="en-US" dirty="0" err="1">
                <a:cs typeface="+mn-lt"/>
              </a:rPr>
              <a:t>arXiv</a:t>
            </a:r>
            <a:r>
              <a:rPr lang="en-US" dirty="0">
                <a:cs typeface="+mn-lt"/>
              </a:rPr>
              <a:t> </a:t>
            </a:r>
            <a:r>
              <a:rPr lang="en-US" b="1" dirty="0">
                <a:cs typeface="+mn-lt"/>
              </a:rPr>
              <a:t>way before conference</a:t>
            </a:r>
            <a:r>
              <a:rPr lang="en-US" dirty="0">
                <a:cs typeface="+mn-lt"/>
              </a:rPr>
              <a:t>. No new information at conference.</a:t>
            </a:r>
            <a:endParaRPr lang="en-US" b="1" dirty="0">
              <a:solidFill>
                <a:schemeClr val="accent1"/>
              </a:solidFill>
              <a:cs typeface="+mn-lt"/>
            </a:endParaRPr>
          </a:p>
          <a:p>
            <a:pPr lvl="1">
              <a:spcBef>
                <a:spcPts val="1200"/>
              </a:spcBef>
            </a:pPr>
            <a:r>
              <a:rPr lang="en-US" b="1" dirty="0">
                <a:cs typeface="+mn-lt"/>
              </a:rPr>
              <a:t>Review system broken</a:t>
            </a:r>
            <a:r>
              <a:rPr lang="en-US" dirty="0">
                <a:cs typeface="+mn-lt"/>
              </a:rPr>
              <a:t> because of lack of reviewer commitments.</a:t>
            </a:r>
          </a:p>
          <a:p>
            <a:pPr>
              <a:spcBef>
                <a:spcPts val="1200"/>
              </a:spcBef>
            </a:pPr>
            <a:r>
              <a:rPr lang="en-US" b="1" dirty="0">
                <a:cs typeface="+mn-lt"/>
              </a:rPr>
              <a:t>Solution</a:t>
            </a:r>
          </a:p>
          <a:p>
            <a:pPr lvl="1">
              <a:spcBef>
                <a:spcPts val="1200"/>
              </a:spcBef>
            </a:pPr>
            <a:r>
              <a:rPr lang="en-US" dirty="0">
                <a:cs typeface="+mn-lt"/>
              </a:rPr>
              <a:t>Let everyone put their work on </a:t>
            </a:r>
            <a:r>
              <a:rPr lang="en-US" dirty="0" err="1">
                <a:cs typeface="+mn-lt"/>
              </a:rPr>
              <a:t>arXiv</a:t>
            </a:r>
            <a:r>
              <a:rPr lang="en-US" dirty="0">
                <a:cs typeface="+mn-lt"/>
              </a:rPr>
              <a:t>, and use AI to recommend work to readers</a:t>
            </a:r>
          </a:p>
          <a:p>
            <a:pPr lvl="1">
              <a:spcBef>
                <a:spcPts val="1200"/>
              </a:spcBef>
            </a:pPr>
            <a:r>
              <a:rPr lang="en-US" dirty="0">
                <a:cs typeface="+mn-lt"/>
              </a:rPr>
              <a:t>Organize small SIG-style conference with 100 attendees</a:t>
            </a:r>
            <a:br>
              <a:rPr lang="en-US" dirty="0">
                <a:cs typeface="+mn-lt"/>
              </a:rPr>
            </a:br>
            <a:br>
              <a:rPr lang="en-US" dirty="0">
                <a:cs typeface="+mn-lt"/>
              </a:rPr>
            </a:br>
            <a:r>
              <a:rPr lang="en-US" b="1" dirty="0">
                <a:cs typeface="+mn-lt"/>
              </a:rPr>
              <a:t>Need AI to understand research interests</a:t>
            </a:r>
          </a:p>
          <a:p>
            <a:pPr lvl="1"/>
            <a:endParaRPr lang="en-US" sz="2000" dirty="0">
              <a:cs typeface="+mn-lt"/>
            </a:endParaRPr>
          </a:p>
          <a:p>
            <a:pPr fontAlgn="auto">
              <a:spcAft>
                <a:spcPts val="0"/>
              </a:spcAft>
            </a:pPr>
            <a:endParaRPr lang="en-US" b="1" dirty="0">
              <a:solidFill>
                <a:schemeClr val="accent2"/>
              </a:solidFill>
              <a:cs typeface="+mn-lt"/>
            </a:endParaRPr>
          </a:p>
          <a:p>
            <a:endParaRPr lang="en-US" dirty="0">
              <a:cs typeface="+mn-lt"/>
            </a:endParaRPr>
          </a:p>
          <a:p>
            <a:endParaRPr lang="en-US" dirty="0">
              <a:solidFill>
                <a:schemeClr val="accent1"/>
              </a:solidFill>
              <a:cs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Personalized paper recommendation systems</a:t>
            </a:r>
            <a:endParaRPr lang="zh-CN" altLang="en-US" dirty="0"/>
          </a:p>
        </p:txBody>
      </p:sp>
      <p:sp>
        <p:nvSpPr>
          <p:cNvPr id="5" name="Content Placeholder 2"/>
          <p:cNvSpPr txBox="1"/>
          <p:nvPr/>
        </p:nvSpPr>
        <p:spPr>
          <a:xfrm>
            <a:off x="287655" y="1395730"/>
            <a:ext cx="5687060" cy="4446905"/>
          </a:xfrm>
        </p:spPr>
        <p:txBody>
          <a:bodyPr>
            <a:norm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spcBef>
                <a:spcPts val="1200"/>
              </a:spcBef>
              <a:spcAft>
                <a:spcPts val="0"/>
              </a:spcAft>
              <a:buClr>
                <a:srgbClr val="000000"/>
              </a:buClr>
            </a:pPr>
            <a:r>
              <a:rPr lang="en-US" sz="2400" b="1" dirty="0">
                <a:latin typeface="Calibri" panose="020F0502020204030204" pitchFamily="34" charset="0"/>
                <a:cs typeface="Calibri" panose="020F0502020204030204" pitchFamily="34" charset="0"/>
              </a:rPr>
              <a:t>Problem Setting:</a:t>
            </a:r>
          </a:p>
          <a:p>
            <a:pPr lvl="1">
              <a:spcBef>
                <a:spcPts val="800"/>
              </a:spcBef>
              <a:buClr>
                <a:srgbClr val="000000"/>
              </a:buClr>
              <a:buFont typeface="Arial" panose="020B0604020202090204" pitchFamily="34" charset="0"/>
              <a:buChar char="-"/>
            </a:pPr>
            <a:r>
              <a:rPr lang="en-US" b="1" dirty="0">
                <a:solidFill>
                  <a:srgbClr val="5B9BD5"/>
                </a:solidFill>
                <a:latin typeface="Calibri" panose="020F0502020204030204" pitchFamily="34" charset="0"/>
                <a:cs typeface="Calibri" panose="020F0502020204030204" pitchFamily="34" charset="0"/>
              </a:rPr>
              <a:t>Input:</a:t>
            </a:r>
            <a:r>
              <a:rPr lang="en-US" b="1" dirty="0">
                <a:solidFill>
                  <a:schemeClr val="accent1"/>
                </a:solidFill>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arXiv</a:t>
            </a:r>
            <a:r>
              <a:rPr lang="en-US" dirty="0">
                <a:latin typeface="Calibri" panose="020F0502020204030204" pitchFamily="34" charset="0"/>
                <a:cs typeface="Calibri" panose="020F0502020204030204" pitchFamily="34" charset="0"/>
              </a:rPr>
              <a:t> papers every day; </a:t>
            </a:r>
            <a:endParaRPr lang="en-US" b="1" dirty="0">
              <a:latin typeface="Calibri" panose="020F0502020204030204" pitchFamily="34" charset="0"/>
              <a:cs typeface="Calibri" panose="020F0502020204030204" pitchFamily="34" charset="0"/>
            </a:endParaRPr>
          </a:p>
          <a:p>
            <a:pPr lvl="1">
              <a:spcBef>
                <a:spcPts val="800"/>
              </a:spcBef>
              <a:buClr>
                <a:srgbClr val="000000"/>
              </a:buClr>
              <a:buFont typeface="Arial" panose="020B0604020202090204" pitchFamily="34" charset="0"/>
              <a:buChar char="-"/>
            </a:pPr>
            <a:r>
              <a:rPr lang="en-US" altLang="zh-CN" b="1" dirty="0">
                <a:solidFill>
                  <a:srgbClr val="5B9BD5"/>
                </a:solidFill>
                <a:latin typeface="Calibri" panose="020F0502020204030204" pitchFamily="34" charset="0"/>
                <a:cs typeface="Calibri" panose="020F0502020204030204" pitchFamily="34" charset="0"/>
              </a:rPr>
              <a:t>Doc: </a:t>
            </a:r>
            <a:r>
              <a:rPr lang="en-US" altLang="zh-CN" dirty="0">
                <a:latin typeface="Calibri" panose="020F0502020204030204" pitchFamily="34" charset="0"/>
                <a:cs typeface="Calibri" panose="020F0502020204030204" pitchFamily="34" charset="0"/>
              </a:rPr>
              <a:t>title + abstract</a:t>
            </a:r>
          </a:p>
          <a:p>
            <a:pPr lvl="1">
              <a:spcBef>
                <a:spcPts val="800"/>
              </a:spcBef>
              <a:buClr>
                <a:srgbClr val="000000"/>
              </a:buClr>
              <a:buFont typeface="Arial" panose="020B0604020202090204" pitchFamily="34" charset="0"/>
              <a:buChar char="-"/>
            </a:pPr>
            <a:r>
              <a:rPr lang="en-US" b="1" dirty="0">
                <a:solidFill>
                  <a:srgbClr val="5B9BD5"/>
                </a:solidFill>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return a ranking list of documents that ranks all relevant docs as high as possible.</a:t>
            </a:r>
          </a:p>
          <a:p>
            <a:pPr lvl="1">
              <a:spcBef>
                <a:spcPts val="800"/>
              </a:spcBef>
              <a:buClr>
                <a:srgbClr val="000000"/>
              </a:buClr>
              <a:buFont typeface="Arial" panose="020B0604020202090204" pitchFamily="34" charset="0"/>
              <a:buChar char="-"/>
            </a:pPr>
            <a:r>
              <a:rPr lang="en-US" dirty="0">
                <a:latin typeface="Calibri" panose="020F0502020204030204" pitchFamily="34" charset="0"/>
                <a:cs typeface="Calibri" panose="020F0502020204030204" pitchFamily="34" charset="0"/>
              </a:rPr>
              <a:t>A dedicated list for each researcher</a:t>
            </a:r>
          </a:p>
          <a:p>
            <a:pPr>
              <a:spcBef>
                <a:spcPts val="2000"/>
              </a:spcBef>
            </a:pPr>
            <a:r>
              <a:rPr lang="en-US" sz="2400" dirty="0">
                <a:latin typeface="Calibri" panose="020F0502020204030204" pitchFamily="34" charset="0"/>
                <a:cs typeface="Calibri" panose="020F0502020204030204" pitchFamily="34" charset="0"/>
              </a:rPr>
              <a:t>Allow user to give feed back</a:t>
            </a:r>
            <a:endParaRPr lang="en-US" sz="2400" b="1" dirty="0">
              <a:solidFill>
                <a:schemeClr val="accent2"/>
              </a:solidFill>
              <a:latin typeface="Calibri" panose="020F0502020204030204" pitchFamily="34" charset="0"/>
              <a:cs typeface="Calibri" panose="020F0502020204030204" pitchFamily="34" charset="0"/>
            </a:endParaRPr>
          </a:p>
          <a:p>
            <a:pPr>
              <a:spcBef>
                <a:spcPts val="1200"/>
              </a:spcBef>
            </a:pPr>
            <a:endParaRPr lang="en-US" b="1" dirty="0">
              <a:latin typeface="Calibri" panose="020F0502020204030204" pitchFamily="34" charset="0"/>
              <a:cs typeface="Calibri" panose="020F0502020204030204" pitchFamily="34" charset="0"/>
            </a:endParaRPr>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0" y="1236980"/>
            <a:ext cx="4937760" cy="3376295"/>
          </a:xfrm>
          <a:prstGeom prst="rect">
            <a:avLst/>
          </a:prstGeom>
        </p:spPr>
      </p:pic>
      <p:pic>
        <p:nvPicPr>
          <p:cNvPr id="7" name="图片 6" descr="/Users/yaxuanli/Library/Containers/com.kingsoft.wpsoffice.mac/Data/tmp/photoeditapp/20241210004801/temp.pngtemp"/>
          <p:cNvPicPr>
            <a:picLocks noChangeAspect="1"/>
          </p:cNvPicPr>
          <p:nvPr/>
        </p:nvPicPr>
        <p:blipFill>
          <a:blip r:embed="rId3"/>
          <a:stretch>
            <a:fillRect/>
          </a:stretch>
        </p:blipFill>
        <p:spPr>
          <a:xfrm>
            <a:off x="669925" y="4772025"/>
            <a:ext cx="939800" cy="1102360"/>
          </a:xfrm>
          <a:prstGeom prst="rect">
            <a:avLst/>
          </a:prstGeom>
        </p:spPr>
      </p:pic>
      <p:cxnSp>
        <p:nvCxnSpPr>
          <p:cNvPr id="8" name="直接箭头连接符 9"/>
          <p:cNvCxnSpPr/>
          <p:nvPr/>
        </p:nvCxnSpPr>
        <p:spPr>
          <a:xfrm>
            <a:off x="1761490" y="5413375"/>
            <a:ext cx="520700" cy="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2433955" y="5260975"/>
            <a:ext cx="1727200" cy="645160"/>
          </a:xfrm>
          <a:prstGeom prst="rect">
            <a:avLst/>
          </a:prstGeom>
          <a:noFill/>
        </p:spPr>
        <p:txBody>
          <a:bodyPr wrap="square" rtlCol="0">
            <a:spAutoFit/>
          </a:bodyPr>
          <a:lstStyle/>
          <a:p>
            <a:r>
              <a:rPr lang="zh-CN" altLang="en-US" sz="3600"/>
              <a:t>✅</a:t>
            </a:r>
          </a:p>
        </p:txBody>
      </p:sp>
      <p:pic>
        <p:nvPicPr>
          <p:cNvPr id="10" name="图片 9" descr="/Users/yaxuanli/Library/Containers/com.kingsoft.wpsoffice.mac/Data/tmp/photoeditapp/20241210004801/temp.pngtemp"/>
          <p:cNvPicPr>
            <a:picLocks noChangeAspect="1"/>
          </p:cNvPicPr>
          <p:nvPr/>
        </p:nvPicPr>
        <p:blipFill>
          <a:blip r:embed="rId3"/>
          <a:stretch>
            <a:fillRect/>
          </a:stretch>
        </p:blipFill>
        <p:spPr>
          <a:xfrm>
            <a:off x="3954145" y="4772025"/>
            <a:ext cx="939800" cy="1102360"/>
          </a:xfrm>
          <a:prstGeom prst="rect">
            <a:avLst/>
          </a:prstGeom>
        </p:spPr>
      </p:pic>
      <p:cxnSp>
        <p:nvCxnSpPr>
          <p:cNvPr id="11" name="直接箭头连接符 16"/>
          <p:cNvCxnSpPr/>
          <p:nvPr/>
        </p:nvCxnSpPr>
        <p:spPr>
          <a:xfrm>
            <a:off x="3234055" y="5413375"/>
            <a:ext cx="520700" cy="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7"/>
          <p:cNvCxnSpPr/>
          <p:nvPr/>
        </p:nvCxnSpPr>
        <p:spPr>
          <a:xfrm>
            <a:off x="5093335" y="5413375"/>
            <a:ext cx="520700" cy="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5765800" y="5260975"/>
            <a:ext cx="1727200" cy="645160"/>
          </a:xfrm>
          <a:prstGeom prst="rect">
            <a:avLst/>
          </a:prstGeom>
          <a:noFill/>
        </p:spPr>
        <p:txBody>
          <a:bodyPr wrap="square" rtlCol="0">
            <a:spAutoFit/>
          </a:bodyPr>
          <a:lstStyle/>
          <a:p>
            <a:r>
              <a:rPr lang="zh-CN" altLang="en-US" sz="3600"/>
              <a:t>✅</a:t>
            </a:r>
          </a:p>
        </p:txBody>
      </p:sp>
      <p:pic>
        <p:nvPicPr>
          <p:cNvPr id="14" name="图片 13" descr="/Users/yaxuanli/Library/Containers/com.kingsoft.wpsoffice.mac/Data/tmp/photoeditapp/20241210004801/temp.pngtemp"/>
          <p:cNvPicPr>
            <a:picLocks noChangeAspect="1"/>
          </p:cNvPicPr>
          <p:nvPr/>
        </p:nvPicPr>
        <p:blipFill>
          <a:blip r:embed="rId3"/>
          <a:stretch>
            <a:fillRect/>
          </a:stretch>
        </p:blipFill>
        <p:spPr>
          <a:xfrm>
            <a:off x="7285990" y="4772025"/>
            <a:ext cx="939800" cy="1102360"/>
          </a:xfrm>
          <a:prstGeom prst="rect">
            <a:avLst/>
          </a:prstGeom>
        </p:spPr>
      </p:pic>
      <p:cxnSp>
        <p:nvCxnSpPr>
          <p:cNvPr id="15" name="直接箭头连接符 20"/>
          <p:cNvCxnSpPr/>
          <p:nvPr/>
        </p:nvCxnSpPr>
        <p:spPr>
          <a:xfrm>
            <a:off x="6565900" y="5413375"/>
            <a:ext cx="520700" cy="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21"/>
          <p:cNvCxnSpPr/>
          <p:nvPr/>
        </p:nvCxnSpPr>
        <p:spPr>
          <a:xfrm>
            <a:off x="8425180" y="5413375"/>
            <a:ext cx="520700" cy="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9145270" y="5260975"/>
            <a:ext cx="1727200" cy="645160"/>
          </a:xfrm>
          <a:prstGeom prst="rect">
            <a:avLst/>
          </a:prstGeom>
          <a:noFill/>
        </p:spPr>
        <p:txBody>
          <a:bodyPr wrap="square" rtlCol="0">
            <a:spAutoFit/>
          </a:bodyPr>
          <a:lstStyle/>
          <a:p>
            <a:r>
              <a:rPr lang="zh-CN" altLang="en-US" sz="3600"/>
              <a:t>❌</a:t>
            </a:r>
          </a:p>
        </p:txBody>
      </p:sp>
      <p:pic>
        <p:nvPicPr>
          <p:cNvPr id="18" name="图片 17" descr="/Users/yaxuanli/Library/Containers/com.kingsoft.wpsoffice.mac/Data/tmp/photoeditapp/20241210004801/temp.pngtemp"/>
          <p:cNvPicPr>
            <a:picLocks noChangeAspect="1"/>
          </p:cNvPicPr>
          <p:nvPr/>
        </p:nvPicPr>
        <p:blipFill>
          <a:blip r:embed="rId3"/>
          <a:stretch>
            <a:fillRect/>
          </a:stretch>
        </p:blipFill>
        <p:spPr>
          <a:xfrm>
            <a:off x="10617835" y="4803775"/>
            <a:ext cx="939800" cy="1102360"/>
          </a:xfrm>
          <a:prstGeom prst="rect">
            <a:avLst/>
          </a:prstGeom>
        </p:spPr>
      </p:pic>
      <p:cxnSp>
        <p:nvCxnSpPr>
          <p:cNvPr id="19" name="直接箭头连接符 24"/>
          <p:cNvCxnSpPr/>
          <p:nvPr/>
        </p:nvCxnSpPr>
        <p:spPr>
          <a:xfrm>
            <a:off x="9897745" y="5445125"/>
            <a:ext cx="520700" cy="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nvSpPr>
        <p:spPr>
          <a:xfrm>
            <a:off x="10048875" y="5906135"/>
            <a:ext cx="2242820" cy="460375"/>
          </a:xfrm>
          <a:prstGeom prst="rect">
            <a:avLst/>
          </a:prstGeom>
          <a:noFill/>
        </p:spPr>
        <p:txBody>
          <a:bodyPr wrap="square" rtlCol="0">
            <a:spAutoFit/>
          </a:bodyPr>
          <a:lstStyle/>
          <a:p>
            <a:r>
              <a:rPr lang="en-US" altLang="zh-CN" sz="2400" b="1">
                <a:latin typeface="Times New Roman Bold" panose="02020503050405090304" charset="0"/>
                <a:cs typeface="Times New Roman Bold" panose="02020503050405090304" charset="0"/>
              </a:rPr>
              <a:t>more relevance</a:t>
            </a:r>
          </a:p>
        </p:txBody>
      </p:sp>
      <p:sp>
        <p:nvSpPr>
          <p:cNvPr id="22" name="灯片编号占位符 21"/>
          <p:cNvSpPr>
            <a:spLocks noGrp="1"/>
          </p:cNvSpPr>
          <p:nvPr>
            <p:ph type="sldNum" sz="quarter" idx="12"/>
          </p:nvPr>
        </p:nvSpPr>
        <p:spPr/>
        <p:txBody>
          <a:bodyPr/>
          <a:lstStyle/>
          <a:p>
            <a:fld id="{A4911521-5835-3843-8C40-A05C163B5C5F}"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Active Learner</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13</a:t>
            </a:fld>
            <a:endParaRPr lang="en-US" dirty="0"/>
          </a:p>
        </p:txBody>
      </p:sp>
      <p:sp>
        <p:nvSpPr>
          <p:cNvPr id="4" name="Content Placeholder 2"/>
          <p:cNvSpPr txBox="1"/>
          <p:nvPr/>
        </p:nvSpPr>
        <p:spPr>
          <a:xfrm>
            <a:off x="85728" y="1365250"/>
            <a:ext cx="5821363" cy="4352925"/>
          </a:xfr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spcBef>
                <a:spcPts val="1200"/>
              </a:spcBef>
            </a:pPr>
            <a:r>
              <a:rPr lang="en-US" sz="2400">
                <a:cs typeface="+mn-lt"/>
              </a:rPr>
              <a:t>A classifier is trained on the set of labeled documents and predicts the set of unlabeled candidates to find the </a:t>
            </a:r>
            <a:r>
              <a:rPr lang="en-US" sz="2400" b="1">
                <a:solidFill>
                  <a:srgbClr val="5B9BD5"/>
                </a:solidFill>
                <a:cs typeface="+mn-lt"/>
              </a:rPr>
              <a:t>one</a:t>
            </a:r>
            <a:r>
              <a:rPr lang="en-US" sz="2400">
                <a:cs typeface="+mn-lt"/>
              </a:rPr>
              <a:t> that is most likely to be relevant. </a:t>
            </a:r>
          </a:p>
          <a:p>
            <a:pPr>
              <a:spcBef>
                <a:spcPts val="1200"/>
              </a:spcBef>
            </a:pPr>
            <a:r>
              <a:rPr lang="en-US" sz="2400">
                <a:cs typeface="+mn-lt"/>
              </a:rPr>
              <a:t>The user screens this document and backfed it to the learner for incremental training. </a:t>
            </a:r>
          </a:p>
          <a:p>
            <a:pPr>
              <a:spcBef>
                <a:spcPts val="1200"/>
              </a:spcBef>
            </a:pPr>
            <a:r>
              <a:rPr lang="en-US" sz="2400">
                <a:cs typeface="+mn-lt"/>
              </a:rPr>
              <a:t>Our work focuses on how to do </a:t>
            </a:r>
            <a:r>
              <a:rPr lang="en-US" sz="2400" b="1">
                <a:solidFill>
                  <a:srgbClr val="5B9BD5"/>
                </a:solidFill>
                <a:cs typeface="+mn-lt"/>
              </a:rPr>
              <a:t>better feature extraction and classification</a:t>
            </a:r>
            <a:r>
              <a:rPr lang="en-US" sz="2400">
                <a:cs typeface="+mn-lt"/>
              </a:rPr>
              <a:t>, while we let the user decide when to stop the iteration process.</a:t>
            </a:r>
          </a:p>
          <a:p>
            <a:endParaRPr lang="en-US" sz="2400"/>
          </a:p>
          <a:p>
            <a:pPr marL="0" indent="0">
              <a:buFont typeface="Arial" panose="020B0604020202090204" pitchFamily="34" charset="0"/>
              <a:buNone/>
            </a:pPr>
            <a:endParaRPr 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710" y="1582420"/>
            <a:ext cx="5687695" cy="39179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SciMine</a:t>
            </a:r>
            <a:r>
              <a:rPr lang="en-US" altLang="zh-CN" dirty="0"/>
              <a:t> Framework</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14</a:t>
            </a:fld>
            <a:endParaRPr lang="en-US" dirty="0"/>
          </a:p>
        </p:txBody>
      </p:sp>
      <p:pic>
        <p:nvPicPr>
          <p:cNvPr id="4" name="Content Placeholder 6"/>
          <p:cNvPicPr>
            <a:picLocks noChangeAspect="1"/>
          </p:cNvPicPr>
          <p:nvPr/>
        </p:nvPicPr>
        <p:blipFill>
          <a:blip r:embed="rId2"/>
          <a:stretch>
            <a:fillRect/>
          </a:stretch>
        </p:blipFill>
        <p:spPr>
          <a:xfrm>
            <a:off x="411163" y="1136650"/>
            <a:ext cx="11369675" cy="370363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Representation Learning</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15</a:t>
            </a:fld>
            <a:endParaRPr lang="en-US" dirty="0"/>
          </a:p>
        </p:txBody>
      </p:sp>
      <p:pic>
        <p:nvPicPr>
          <p:cNvPr id="4" name="Content Placeholder 6"/>
          <p:cNvPicPr>
            <a:picLocks noChangeAspect="1"/>
          </p:cNvPicPr>
          <p:nvPr/>
        </p:nvPicPr>
        <p:blipFill>
          <a:blip r:embed="rId2"/>
          <a:stretch>
            <a:fillRect/>
          </a:stretch>
        </p:blipFill>
        <p:spPr>
          <a:xfrm>
            <a:off x="400056" y="1136650"/>
            <a:ext cx="11369675" cy="3703638"/>
          </a:xfrm>
          <a:prstGeom prst="rect">
            <a:avLst/>
          </a:prstGeom>
        </p:spPr>
      </p:pic>
      <p:sp>
        <p:nvSpPr>
          <p:cNvPr id="5" name="Rectangle 1"/>
          <p:cNvSpPr/>
          <p:nvPr/>
        </p:nvSpPr>
        <p:spPr>
          <a:xfrm>
            <a:off x="3093085" y="1598295"/>
            <a:ext cx="2190115" cy="3472180"/>
          </a:xfrm>
          <a:prstGeom prst="rect">
            <a:avLst/>
          </a:prstGeom>
          <a:noFill/>
          <a:ln w="57150">
            <a:solidFill>
              <a:srgbClr val="F191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19135"/>
              </a:solidFill>
            </a:endParaRPr>
          </a:p>
        </p:txBody>
      </p:sp>
      <p:sp>
        <p:nvSpPr>
          <p:cNvPr id="6" name="TextBox 2"/>
          <p:cNvSpPr txBox="1"/>
          <p:nvPr/>
        </p:nvSpPr>
        <p:spPr>
          <a:xfrm>
            <a:off x="2816225" y="5233670"/>
            <a:ext cx="3383915" cy="922020"/>
          </a:xfrm>
          <a:prstGeom prst="rect">
            <a:avLst/>
          </a:prstGeom>
          <a:noFill/>
        </p:spPr>
        <p:txBody>
          <a:bodyPr wrap="square" rtlCol="0">
            <a:spAutoFit/>
          </a:bodyPr>
          <a:lstStyle/>
          <a:p>
            <a:r>
              <a:rPr lang="en-US" b="1" dirty="0">
                <a:solidFill>
                  <a:srgbClr val="F19135"/>
                </a:solidFill>
              </a:rPr>
              <a:t>Doc-level: SPECTER</a:t>
            </a:r>
          </a:p>
          <a:p>
            <a:r>
              <a:rPr lang="en-US" b="1" dirty="0">
                <a:solidFill>
                  <a:srgbClr val="F19135"/>
                </a:solidFill>
              </a:rPr>
              <a:t>Phrase-level: </a:t>
            </a:r>
          </a:p>
          <a:p>
            <a:r>
              <a:rPr lang="en-US" b="1" dirty="0" err="1">
                <a:solidFill>
                  <a:srgbClr val="F19135"/>
                </a:solidFill>
              </a:rPr>
              <a:t>AutoPhrase</a:t>
            </a:r>
            <a:r>
              <a:rPr lang="en-US" b="1" dirty="0">
                <a:solidFill>
                  <a:srgbClr val="F19135"/>
                </a:solidFill>
              </a:rPr>
              <a:t> + </a:t>
            </a:r>
            <a:r>
              <a:rPr lang="en-US" b="1" dirty="0" err="1">
                <a:solidFill>
                  <a:srgbClr val="F19135"/>
                </a:solidFill>
              </a:rPr>
              <a:t>SciBERT</a:t>
            </a:r>
            <a:r>
              <a:rPr lang="en-US" b="1" dirty="0">
                <a:solidFill>
                  <a:srgbClr val="F19135"/>
                </a:solidFill>
              </a:rPr>
              <a:t> MLM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VAE-Based Document Level Classification</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16</a:t>
            </a:fld>
            <a:endParaRPr lang="en-US" dirty="0"/>
          </a:p>
        </p:txBody>
      </p:sp>
      <p:pic>
        <p:nvPicPr>
          <p:cNvPr id="4" name="Content Placeholder 6"/>
          <p:cNvPicPr>
            <a:picLocks noChangeAspect="1"/>
          </p:cNvPicPr>
          <p:nvPr/>
        </p:nvPicPr>
        <p:blipFill>
          <a:blip r:embed="rId2"/>
          <a:stretch>
            <a:fillRect/>
          </a:stretch>
        </p:blipFill>
        <p:spPr>
          <a:xfrm>
            <a:off x="342906" y="1136650"/>
            <a:ext cx="11369675" cy="3703638"/>
          </a:xfrm>
          <a:prstGeom prst="rect">
            <a:avLst/>
          </a:prstGeom>
        </p:spPr>
      </p:pic>
      <p:sp>
        <p:nvSpPr>
          <p:cNvPr id="5" name="Rectangle 5"/>
          <p:cNvSpPr/>
          <p:nvPr/>
        </p:nvSpPr>
        <p:spPr>
          <a:xfrm>
            <a:off x="5283200" y="1204595"/>
            <a:ext cx="4104640" cy="2031365"/>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
          <p:cNvSpPr txBox="1"/>
          <p:nvPr/>
        </p:nvSpPr>
        <p:spPr>
          <a:xfrm>
            <a:off x="4516755" y="4975860"/>
            <a:ext cx="7592060" cy="1572260"/>
          </a:xfrm>
          <a:prstGeom prst="rect">
            <a:avLst/>
          </a:prstGeom>
          <a:noFill/>
        </p:spPr>
        <p:txBody>
          <a:bodyPr wrap="square">
            <a:noAutofit/>
          </a:bodyPr>
          <a:lstStyle/>
          <a:p>
            <a:r>
              <a:rPr lang="en-US" sz="1800" b="1" dirty="0">
                <a:solidFill>
                  <a:schemeClr val="accent2"/>
                </a:solidFill>
                <a:effectLst/>
                <a:latin typeface="+mn-lt"/>
                <a:cs typeface="+mn-lt"/>
              </a:rPr>
              <a:t>On</a:t>
            </a:r>
            <a:r>
              <a:rPr lang="zh-CN" altLang="en-US" sz="1800" b="1" dirty="0">
                <a:solidFill>
                  <a:schemeClr val="accent2"/>
                </a:solidFill>
                <a:effectLst/>
                <a:latin typeface="+mn-lt"/>
                <a:cs typeface="+mn-lt"/>
              </a:rPr>
              <a:t> </a:t>
            </a:r>
            <a:r>
              <a:rPr lang="en-US" altLang="zh-CN" sz="1800" b="1" dirty="0">
                <a:solidFill>
                  <a:schemeClr val="accent2"/>
                </a:solidFill>
                <a:effectLst/>
                <a:latin typeface="+mn-lt"/>
                <a:cs typeface="+mn-lt"/>
              </a:rPr>
              <a:t>Document</a:t>
            </a:r>
            <a:r>
              <a:rPr lang="zh-CN" altLang="en-US" b="1" dirty="0">
                <a:solidFill>
                  <a:schemeClr val="accent2"/>
                </a:solidFill>
                <a:latin typeface="+mn-lt"/>
                <a:cs typeface="+mn-lt"/>
              </a:rPr>
              <a:t> </a:t>
            </a:r>
            <a:r>
              <a:rPr lang="en-US" altLang="zh-CN" b="1" dirty="0">
                <a:solidFill>
                  <a:schemeClr val="accent2"/>
                </a:solidFill>
                <a:latin typeface="+mn-lt"/>
                <a:cs typeface="+mn-lt"/>
              </a:rPr>
              <a:t>level</a:t>
            </a:r>
            <a:r>
              <a:rPr lang="en-US" altLang="zh-CN" dirty="0">
                <a:latin typeface="+mn-lt"/>
                <a:cs typeface="+mn-lt"/>
              </a:rPr>
              <a:t>, we adopt </a:t>
            </a:r>
            <a:r>
              <a:rPr lang="en-US" sz="1800" b="1" dirty="0">
                <a:solidFill>
                  <a:schemeClr val="accent2"/>
                </a:solidFill>
                <a:effectLst/>
                <a:latin typeface="+mn-lt"/>
                <a:cs typeface="+mn-lt"/>
              </a:rPr>
              <a:t>variational autoencoder (VAE) </a:t>
            </a:r>
            <a:r>
              <a:rPr lang="en-US" sz="1800" dirty="0">
                <a:effectLst/>
                <a:latin typeface="+mn-lt"/>
                <a:cs typeface="+mn-lt"/>
              </a:rPr>
              <a:t>as our classification model, which uses the reconstruction loss to </a:t>
            </a:r>
            <a:r>
              <a:rPr lang="en-US" sz="1800" b="1" dirty="0">
                <a:solidFill>
                  <a:schemeClr val="accent1"/>
                </a:solidFill>
                <a:effectLst/>
                <a:latin typeface="+mn-lt"/>
                <a:cs typeface="+mn-lt"/>
              </a:rPr>
              <a:t>preserve the original semantic information</a:t>
            </a:r>
            <a:r>
              <a:rPr lang="en-US" sz="1800" dirty="0">
                <a:effectLst/>
                <a:latin typeface="+mn-lt"/>
                <a:cs typeface="+mn-lt"/>
              </a:rPr>
              <a:t> and adds Gaussian noise to </a:t>
            </a:r>
            <a:r>
              <a:rPr lang="en-US" sz="1800" b="1" dirty="0">
                <a:solidFill>
                  <a:schemeClr val="accent1"/>
                </a:solidFill>
                <a:effectLst/>
                <a:latin typeface="+mn-lt"/>
                <a:cs typeface="+mn-lt"/>
              </a:rPr>
              <a:t>generate meaningful-semantic representations for isotropy</a:t>
            </a:r>
            <a:r>
              <a:rPr lang="en-US" sz="1800" dirty="0">
                <a:effectLst/>
                <a:latin typeface="+mn-lt"/>
                <a:cs typeface="+mn-lt"/>
              </a:rPr>
              <a:t>. </a:t>
            </a:r>
          </a:p>
          <a:p>
            <a:r>
              <a:rPr lang="en-US" sz="1800" dirty="0">
                <a:latin typeface="+mn-lt"/>
                <a:cs typeface="+mn-lt"/>
              </a:rPr>
              <a:t>The VAE classifier will output the </a:t>
            </a:r>
            <a:r>
              <a:rPr lang="en-US" sz="1800" b="1" dirty="0">
                <a:solidFill>
                  <a:schemeClr val="accent1"/>
                </a:solidFill>
                <a:latin typeface="+mn-lt"/>
                <a:cs typeface="+mn-lt"/>
              </a:rPr>
              <a:t>first ranking list</a:t>
            </a:r>
            <a:r>
              <a:rPr lang="en-US" sz="1800" dirty="0">
                <a:latin typeface="+mn-lt"/>
                <a:cs typeface="+mn-lt"/>
              </a:rPr>
              <a:t>.</a:t>
            </a:r>
          </a:p>
          <a:p>
            <a:endParaRPr lang="en-US" sz="1800" dirty="0">
              <a:effectLst/>
              <a:latin typeface="+mn-lt"/>
              <a:cs typeface="+mn-lt"/>
            </a:endParaRPr>
          </a:p>
        </p:txBody>
      </p:sp>
      <p:cxnSp>
        <p:nvCxnSpPr>
          <p:cNvPr id="7" name="直接箭头连接符 6"/>
          <p:cNvCxnSpPr/>
          <p:nvPr/>
        </p:nvCxnSpPr>
        <p:spPr>
          <a:xfrm>
            <a:off x="8896350" y="3438525"/>
            <a:ext cx="1224915" cy="1504950"/>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Phrase-level feature classification</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17</a:t>
            </a:fld>
            <a:endParaRPr lang="en-US" dirty="0"/>
          </a:p>
        </p:txBody>
      </p:sp>
      <p:pic>
        <p:nvPicPr>
          <p:cNvPr id="4" name="Content Placeholder 6"/>
          <p:cNvPicPr>
            <a:picLocks noChangeAspect="1"/>
          </p:cNvPicPr>
          <p:nvPr/>
        </p:nvPicPr>
        <p:blipFill>
          <a:blip r:embed="rId2"/>
          <a:stretch>
            <a:fillRect/>
          </a:stretch>
        </p:blipFill>
        <p:spPr>
          <a:xfrm>
            <a:off x="300044" y="1136650"/>
            <a:ext cx="11369675" cy="3703638"/>
          </a:xfrm>
          <a:prstGeom prst="rect">
            <a:avLst/>
          </a:prstGeom>
        </p:spPr>
      </p:pic>
      <p:sp>
        <p:nvSpPr>
          <p:cNvPr id="5" name="Rectangle 2"/>
          <p:cNvSpPr/>
          <p:nvPr/>
        </p:nvSpPr>
        <p:spPr>
          <a:xfrm>
            <a:off x="5030470" y="2613660"/>
            <a:ext cx="4226560" cy="2322195"/>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3"/>
          <p:cNvSpPr txBox="1"/>
          <p:nvPr/>
        </p:nvSpPr>
        <p:spPr>
          <a:xfrm>
            <a:off x="5594350" y="5023485"/>
            <a:ext cx="6383020" cy="1430655"/>
          </a:xfrm>
          <a:prstGeom prst="rect">
            <a:avLst/>
          </a:prstGeom>
          <a:noFill/>
        </p:spPr>
        <p:txBody>
          <a:bodyPr wrap="square">
            <a:noAutofit/>
          </a:bodyPr>
          <a:lstStyle/>
          <a:p>
            <a:r>
              <a:rPr lang="en-US" sz="1800" b="1" dirty="0">
                <a:solidFill>
                  <a:schemeClr val="accent2"/>
                </a:solidFill>
                <a:effectLst/>
                <a:latin typeface="+mn-lt"/>
                <a:cs typeface="+mn-lt"/>
              </a:rPr>
              <a:t>On</a:t>
            </a:r>
            <a:r>
              <a:rPr lang="zh-CN" altLang="en-US" sz="1800" b="1" dirty="0">
                <a:solidFill>
                  <a:schemeClr val="accent2"/>
                </a:solidFill>
                <a:effectLst/>
                <a:latin typeface="+mn-lt"/>
                <a:cs typeface="+mn-lt"/>
              </a:rPr>
              <a:t> </a:t>
            </a:r>
            <a:r>
              <a:rPr lang="en-US" altLang="zh-CN" sz="1800" b="1" dirty="0">
                <a:solidFill>
                  <a:schemeClr val="accent2"/>
                </a:solidFill>
                <a:effectLst/>
                <a:latin typeface="+mn-lt"/>
                <a:cs typeface="+mn-lt"/>
              </a:rPr>
              <a:t>phrase-level, </a:t>
            </a:r>
            <a:r>
              <a:rPr lang="en-US" altLang="zh-CN" dirty="0">
                <a:latin typeface="+mn-lt"/>
                <a:cs typeface="+mn-lt"/>
              </a:rPr>
              <a:t>we adopt a graph-based clustering methods to select </a:t>
            </a:r>
            <a:r>
              <a:rPr lang="en-US" sz="1800" b="1" dirty="0">
                <a:solidFill>
                  <a:schemeClr val="accent1"/>
                </a:solidFill>
                <a:latin typeface="+mn-lt"/>
                <a:cs typeface="+mn-lt"/>
              </a:rPr>
              <a:t>indicative &amp; unusual phrase-level features. </a:t>
            </a:r>
            <a:r>
              <a:rPr lang="en-US" sz="1800" dirty="0">
                <a:latin typeface="+mn-lt"/>
                <a:cs typeface="+mn-lt"/>
              </a:rPr>
              <a:t>Then train a text classifier based on these selected features.</a:t>
            </a:r>
            <a:r>
              <a:rPr lang="zh-CN" altLang="en-US" sz="1800" dirty="0">
                <a:latin typeface="+mn-lt"/>
                <a:cs typeface="+mn-lt"/>
              </a:rPr>
              <a:t> </a:t>
            </a:r>
            <a:r>
              <a:rPr lang="en-US" altLang="zh-CN" sz="1800" dirty="0">
                <a:latin typeface="+mn-lt"/>
                <a:cs typeface="+mn-lt"/>
              </a:rPr>
              <a:t>This </a:t>
            </a:r>
            <a:r>
              <a:rPr lang="en-US" sz="1800" dirty="0">
                <a:latin typeface="+mn-lt"/>
                <a:cs typeface="+mn-lt"/>
              </a:rPr>
              <a:t>classifier will output the </a:t>
            </a:r>
            <a:r>
              <a:rPr lang="en-US" sz="1800" b="1" dirty="0">
                <a:solidFill>
                  <a:schemeClr val="accent1"/>
                </a:solidFill>
                <a:latin typeface="+mn-lt"/>
                <a:cs typeface="+mn-lt"/>
              </a:rPr>
              <a:t>second ranking list</a:t>
            </a:r>
            <a:r>
              <a:rPr lang="en-US" sz="1800" dirty="0">
                <a:latin typeface="+mn-lt"/>
                <a:cs typeface="+mn-lt"/>
              </a:rPr>
              <a:t>.</a:t>
            </a:r>
          </a:p>
          <a:p>
            <a:endParaRPr lang="en-US" sz="1800" dirty="0">
              <a:latin typeface="+mn-lt"/>
              <a:cs typeface="+mn-lt"/>
            </a:endParaRPr>
          </a:p>
          <a:p>
            <a:endParaRPr lang="en-US" sz="1800" dirty="0">
              <a:effectLst/>
              <a:latin typeface="+mn-lt"/>
              <a:cs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Ranking Ensemble</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18</a:t>
            </a:fld>
            <a:endParaRPr lang="en-US" dirty="0"/>
          </a:p>
        </p:txBody>
      </p:sp>
      <p:pic>
        <p:nvPicPr>
          <p:cNvPr id="4" name="Content Placeholder 6"/>
          <p:cNvPicPr>
            <a:picLocks noChangeAspect="1"/>
          </p:cNvPicPr>
          <p:nvPr/>
        </p:nvPicPr>
        <p:blipFill>
          <a:blip r:embed="rId2"/>
          <a:stretch>
            <a:fillRect/>
          </a:stretch>
        </p:blipFill>
        <p:spPr>
          <a:xfrm>
            <a:off x="328618" y="1136650"/>
            <a:ext cx="11369675" cy="3703638"/>
          </a:xfrm>
          <a:prstGeom prst="rect">
            <a:avLst/>
          </a:prstGeom>
        </p:spPr>
      </p:pic>
      <p:sp>
        <p:nvSpPr>
          <p:cNvPr id="5" name="Rectangle 2"/>
          <p:cNvSpPr/>
          <p:nvPr/>
        </p:nvSpPr>
        <p:spPr>
          <a:xfrm>
            <a:off x="8785820" y="1392957"/>
            <a:ext cx="3215680" cy="360040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3"/>
          <p:cNvSpPr txBox="1"/>
          <p:nvPr/>
        </p:nvSpPr>
        <p:spPr>
          <a:xfrm>
            <a:off x="9156487" y="5218106"/>
            <a:ext cx="2952328" cy="922020"/>
          </a:xfrm>
          <a:prstGeom prst="rect">
            <a:avLst/>
          </a:prstGeom>
          <a:noFill/>
        </p:spPr>
        <p:txBody>
          <a:bodyPr wrap="square" rtlCol="0">
            <a:spAutoFit/>
          </a:bodyPr>
          <a:lstStyle/>
          <a:p>
            <a:r>
              <a:rPr lang="en-US" sz="1800" b="1" dirty="0">
                <a:solidFill>
                  <a:schemeClr val="accent2"/>
                </a:solidFill>
                <a:effectLst/>
                <a:latin typeface="+mn-lt"/>
                <a:cs typeface="+mn-lt"/>
              </a:rPr>
              <a:t>A relevant document should be ranked higher  in both rankings</a:t>
            </a:r>
            <a:endParaRPr lang="en-US" b="1" dirty="0">
              <a:solidFill>
                <a:schemeClr val="accent2"/>
              </a:solidFill>
              <a:latin typeface="+mn-lt"/>
              <a:cs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Experimental Setup</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19</a:t>
            </a:fld>
            <a:endParaRPr lang="en-US" dirty="0"/>
          </a:p>
        </p:txBody>
      </p:sp>
      <p:sp>
        <p:nvSpPr>
          <p:cNvPr id="5" name="TextBox 2"/>
          <p:cNvSpPr txBox="1"/>
          <p:nvPr/>
        </p:nvSpPr>
        <p:spPr>
          <a:xfrm>
            <a:off x="209786" y="953621"/>
            <a:ext cx="11773698" cy="5507990"/>
          </a:xfrm>
          <a:prstGeom prst="rect">
            <a:avLst/>
          </a:prstGeom>
          <a:noFill/>
        </p:spPr>
        <p:txBody>
          <a:bodyPr wrap="square" rtlCol="0">
            <a:spAutoFit/>
          </a:bodyPr>
          <a:lstStyle/>
          <a:p>
            <a:pPr marL="285750" indent="-285750">
              <a:buFont typeface="Arial" panose="020B0604020202090204" pitchFamily="34" charset="0"/>
              <a:buChar char="•"/>
            </a:pPr>
            <a:r>
              <a:rPr lang="en-US" sz="2200" b="1" i="0" dirty="0">
                <a:solidFill>
                  <a:schemeClr val="tx1"/>
                </a:solidFill>
                <a:effectLst/>
                <a:cs typeface="Calibri" panose="020F0502020204030204" pitchFamily="34" charset="0"/>
              </a:rPr>
              <a:t>Datasets:</a:t>
            </a:r>
            <a:r>
              <a:rPr lang="en-US" sz="2200" b="1" i="0" dirty="0">
                <a:solidFill>
                  <a:schemeClr val="accent2"/>
                </a:solidFill>
                <a:effectLst/>
                <a:cs typeface="Calibri" panose="020F0502020204030204" pitchFamily="34" charset="0"/>
              </a:rPr>
              <a:t> </a:t>
            </a:r>
            <a:r>
              <a:rPr lang="en-US" sz="2200" b="0" i="0" dirty="0">
                <a:effectLst/>
                <a:cs typeface="Calibri" panose="020F0502020204030204" pitchFamily="34" charset="0"/>
              </a:rPr>
              <a:t>We conduct our experiments on</a:t>
            </a:r>
            <a:r>
              <a:rPr lang="en-US" sz="2200" b="1" i="0" dirty="0">
                <a:effectLst/>
                <a:cs typeface="Calibri" panose="020F0502020204030204" pitchFamily="34" charset="0"/>
              </a:rPr>
              <a:t> </a:t>
            </a:r>
            <a:r>
              <a:rPr lang="en-US" sz="2200" b="1" i="0" dirty="0">
                <a:solidFill>
                  <a:schemeClr val="accent1"/>
                </a:solidFill>
                <a:effectLst/>
                <a:cs typeface="Calibri" panose="020F0502020204030204" pitchFamily="34" charset="0"/>
              </a:rPr>
              <a:t>four</a:t>
            </a:r>
            <a:r>
              <a:rPr lang="en-US" sz="2200" b="1" i="0" dirty="0">
                <a:effectLst/>
                <a:cs typeface="Calibri" panose="020F0502020204030204" pitchFamily="34" charset="0"/>
              </a:rPr>
              <a:t> </a:t>
            </a:r>
            <a:r>
              <a:rPr lang="en-US" sz="2200" b="0" i="0" dirty="0">
                <a:effectLst/>
                <a:cs typeface="Calibri" panose="020F0502020204030204" pitchFamily="34" charset="0"/>
              </a:rPr>
              <a:t>previously published datasets and </a:t>
            </a:r>
            <a:r>
              <a:rPr lang="en-US" sz="2200" b="1" i="0" dirty="0">
                <a:solidFill>
                  <a:schemeClr val="accent1"/>
                </a:solidFill>
                <a:effectLst/>
                <a:cs typeface="Calibri" panose="020F0502020204030204" pitchFamily="34" charset="0"/>
              </a:rPr>
              <a:t>one newly created </a:t>
            </a:r>
            <a:r>
              <a:rPr lang="en-US" sz="2200" b="0" i="0" dirty="0">
                <a:effectLst/>
                <a:cs typeface="Calibri" panose="020F0502020204030204" pitchFamily="34" charset="0"/>
              </a:rPr>
              <a:t>dataset </a:t>
            </a:r>
            <a:r>
              <a:rPr lang="en-US" sz="2200" b="0" i="0" dirty="0" err="1">
                <a:effectLst/>
                <a:cs typeface="Calibri" panose="020F0502020204030204" pitchFamily="34" charset="0"/>
              </a:rPr>
              <a:t>AgriDiv</a:t>
            </a:r>
            <a:r>
              <a:rPr lang="en-US" sz="2200" b="0" i="0" dirty="0">
                <a:effectLst/>
                <a:cs typeface="Calibri" panose="020F0502020204030204" pitchFamily="34" charset="0"/>
              </a:rPr>
              <a:t>.</a:t>
            </a:r>
          </a:p>
          <a:p>
            <a:pPr marL="285750" indent="-285750">
              <a:buFont typeface="Arial" panose="020B0604020202090204" pitchFamily="34" charset="0"/>
              <a:buChar char="•"/>
            </a:pPr>
            <a:endParaRPr lang="en-US" sz="2200" b="1" dirty="0">
              <a:solidFill>
                <a:schemeClr val="accent2"/>
              </a:solidFill>
              <a:cs typeface="Calibri" panose="020F0502020204030204" pitchFamily="34" charset="0"/>
            </a:endParaRPr>
          </a:p>
          <a:p>
            <a:pPr marL="285750" indent="-285750">
              <a:buFont typeface="Arial" panose="020B0604020202090204" pitchFamily="34" charset="0"/>
              <a:buChar char="•"/>
            </a:pPr>
            <a:endParaRPr lang="en-US" sz="2200" b="1" dirty="0">
              <a:solidFill>
                <a:schemeClr val="accent2"/>
              </a:solidFill>
              <a:cs typeface="Calibri" panose="020F0502020204030204" pitchFamily="34" charset="0"/>
            </a:endParaRPr>
          </a:p>
          <a:p>
            <a:pPr marL="285750" indent="-285750">
              <a:buFont typeface="Arial" panose="020B0604020202090204" pitchFamily="34" charset="0"/>
              <a:buChar char="•"/>
            </a:pPr>
            <a:endParaRPr lang="en-US" sz="2200" b="1" dirty="0">
              <a:solidFill>
                <a:schemeClr val="accent2"/>
              </a:solidFill>
              <a:cs typeface="Calibri" panose="020F0502020204030204" pitchFamily="34" charset="0"/>
            </a:endParaRPr>
          </a:p>
          <a:p>
            <a:pPr marL="285750" indent="-285750">
              <a:buFont typeface="Arial" panose="020B0604020202090204" pitchFamily="34" charset="0"/>
              <a:buChar char="•"/>
            </a:pPr>
            <a:endParaRPr lang="en-US" sz="2200" b="1" dirty="0">
              <a:solidFill>
                <a:schemeClr val="accent2"/>
              </a:solidFill>
              <a:cs typeface="Calibri" panose="020F0502020204030204" pitchFamily="34" charset="0"/>
            </a:endParaRPr>
          </a:p>
          <a:p>
            <a:pPr marL="285750" indent="-285750">
              <a:buFont typeface="Arial" panose="020B0604020202090204" pitchFamily="34" charset="0"/>
              <a:buChar char="•"/>
            </a:pPr>
            <a:endParaRPr lang="en-US" sz="2200" b="1" dirty="0">
              <a:solidFill>
                <a:schemeClr val="accent2"/>
              </a:solidFill>
              <a:cs typeface="Calibri" panose="020F0502020204030204" pitchFamily="34" charset="0"/>
            </a:endParaRPr>
          </a:p>
          <a:p>
            <a:pPr marL="285750" indent="-285750">
              <a:buFont typeface="Arial" panose="020B0604020202090204" pitchFamily="34" charset="0"/>
              <a:buChar char="•"/>
            </a:pPr>
            <a:r>
              <a:rPr lang="en-US" sz="2200" b="1" dirty="0">
                <a:solidFill>
                  <a:schemeClr val="tx1"/>
                </a:solidFill>
                <a:cs typeface="Calibri" panose="020F0502020204030204" pitchFamily="34" charset="0"/>
              </a:rPr>
              <a:t>Evaluation Metrics: </a:t>
            </a:r>
          </a:p>
          <a:p>
            <a:pPr marL="742950" lvl="1" indent="-285750">
              <a:buFont typeface="Arial" panose="020B0604020202090204" pitchFamily="34" charset="0"/>
              <a:buChar char="•"/>
            </a:pPr>
            <a:r>
              <a:rPr lang="en-US" sz="2200" b="0" i="0" dirty="0">
                <a:effectLst/>
                <a:cs typeface="Calibri" panose="020F0502020204030204" pitchFamily="34" charset="0"/>
              </a:rPr>
              <a:t>Work Saved over Sampling (</a:t>
            </a:r>
            <a:r>
              <a:rPr lang="en-US" sz="2200" b="1" i="0" dirty="0">
                <a:solidFill>
                  <a:schemeClr val="accent1"/>
                </a:solidFill>
                <a:effectLst/>
                <a:cs typeface="Calibri" panose="020F0502020204030204" pitchFamily="34" charset="0"/>
              </a:rPr>
              <a:t>WSS</a:t>
            </a:r>
            <a:r>
              <a:rPr lang="en-US" sz="2200" b="0" i="0" dirty="0">
                <a:effectLst/>
                <a:cs typeface="Calibri" panose="020F0502020204030204" pitchFamily="34" charset="0"/>
              </a:rPr>
              <a:t>) </a:t>
            </a:r>
            <a:endParaRPr lang="en-US" sz="2200" dirty="0">
              <a:cs typeface="Calibri" panose="020F0502020204030204" pitchFamily="34" charset="0"/>
            </a:endParaRPr>
          </a:p>
          <a:p>
            <a:pPr marL="742950" lvl="1" indent="-285750">
              <a:buFont typeface="Arial" panose="020B0604020202090204" pitchFamily="34" charset="0"/>
              <a:buChar char="•"/>
            </a:pPr>
            <a:r>
              <a:rPr lang="en-US" sz="2200" b="0" i="0" dirty="0">
                <a:effectLst/>
                <a:cs typeface="Calibri" panose="020F0502020204030204" pitchFamily="34" charset="0"/>
              </a:rPr>
              <a:t>Relevant References Found (</a:t>
            </a:r>
            <a:r>
              <a:rPr lang="en-US" sz="2200" b="1" i="0" dirty="0">
                <a:solidFill>
                  <a:schemeClr val="accent1"/>
                </a:solidFill>
                <a:effectLst/>
                <a:cs typeface="Calibri" panose="020F0502020204030204" pitchFamily="34" charset="0"/>
              </a:rPr>
              <a:t>RRF</a:t>
            </a:r>
            <a:r>
              <a:rPr lang="en-US" sz="2200" b="0" i="0" dirty="0">
                <a:effectLst/>
                <a:cs typeface="Calibri" panose="020F0502020204030204" pitchFamily="34" charset="0"/>
              </a:rPr>
              <a:t>)</a:t>
            </a:r>
          </a:p>
          <a:p>
            <a:pPr marL="285750" indent="-285750">
              <a:buFont typeface="Arial" panose="020B0604020202090204" pitchFamily="34" charset="0"/>
              <a:buChar char="•"/>
            </a:pPr>
            <a:r>
              <a:rPr lang="en-US" sz="2200" b="1" dirty="0">
                <a:solidFill>
                  <a:schemeClr val="tx1"/>
                </a:solidFill>
                <a:cs typeface="Calibri" panose="020F0502020204030204" pitchFamily="34" charset="0"/>
              </a:rPr>
              <a:t>Compared Methods: </a:t>
            </a:r>
          </a:p>
          <a:p>
            <a:pPr marL="742950" lvl="1" indent="-285750">
              <a:buFont typeface="Arial" panose="020B0604020202090204" pitchFamily="34" charset="0"/>
              <a:buChar char="•"/>
            </a:pPr>
            <a:r>
              <a:rPr lang="en-US" sz="2200" b="1" dirty="0">
                <a:solidFill>
                  <a:schemeClr val="accent1"/>
                </a:solidFill>
                <a:cs typeface="Calibri" panose="020F0502020204030204" pitchFamily="34" charset="0"/>
              </a:rPr>
              <a:t>Lexical-level: </a:t>
            </a:r>
            <a:r>
              <a:rPr lang="en-US" sz="2200" dirty="0">
                <a:cs typeface="Calibri" panose="020F0502020204030204" pitchFamily="34" charset="0"/>
              </a:rPr>
              <a:t>TF-IDF + Naïve </a:t>
            </a:r>
            <a:r>
              <a:rPr lang="en-US" sz="2200" dirty="0" err="1">
                <a:cs typeface="Calibri" panose="020F0502020204030204" pitchFamily="34" charset="0"/>
              </a:rPr>
              <a:t>Bayers</a:t>
            </a:r>
            <a:endParaRPr lang="en-US" sz="2200" dirty="0">
              <a:cs typeface="Calibri" panose="020F0502020204030204" pitchFamily="34" charset="0"/>
            </a:endParaRPr>
          </a:p>
          <a:p>
            <a:pPr marL="742950" lvl="1" indent="-285750">
              <a:buFont typeface="Arial" panose="020B0604020202090204" pitchFamily="34" charset="0"/>
              <a:buChar char="•"/>
            </a:pPr>
            <a:r>
              <a:rPr lang="en-US" sz="2200" b="1" dirty="0">
                <a:solidFill>
                  <a:schemeClr val="accent1"/>
                </a:solidFill>
                <a:cs typeface="Calibri" panose="020F0502020204030204" pitchFamily="34" charset="0"/>
              </a:rPr>
              <a:t>Sentence-level:  </a:t>
            </a:r>
            <a:r>
              <a:rPr lang="en-US" sz="2200" dirty="0" err="1">
                <a:cs typeface="Calibri" panose="020F0502020204030204" pitchFamily="34" charset="0"/>
              </a:rPr>
              <a:t>HierTrans</a:t>
            </a:r>
            <a:r>
              <a:rPr lang="en-US" sz="2200" dirty="0">
                <a:cs typeface="Calibri" panose="020F0502020204030204" pitchFamily="34" charset="0"/>
              </a:rPr>
              <a:t> </a:t>
            </a:r>
          </a:p>
          <a:p>
            <a:pPr marL="742950" lvl="1" indent="-285750">
              <a:buFont typeface="Arial" panose="020B0604020202090204" pitchFamily="34" charset="0"/>
              <a:buChar char="•"/>
            </a:pPr>
            <a:r>
              <a:rPr lang="en-US" sz="2200" b="1" dirty="0">
                <a:solidFill>
                  <a:schemeClr val="accent1"/>
                </a:solidFill>
                <a:cs typeface="Calibri" panose="020F0502020204030204" pitchFamily="34" charset="0"/>
              </a:rPr>
              <a:t>Document-level: </a:t>
            </a:r>
            <a:r>
              <a:rPr lang="en-US" sz="2200" dirty="0">
                <a:cs typeface="Calibri" panose="020F0502020204030204" pitchFamily="34" charset="0"/>
              </a:rPr>
              <a:t>Doc2vec + SVM, SPECTER + Once, SPECTER + SVM, SPECTER + MLP</a:t>
            </a:r>
          </a:p>
          <a:p>
            <a:pPr marL="742950" lvl="1" indent="-285750">
              <a:buFont typeface="Arial" panose="020B0604020202090204" pitchFamily="34" charset="0"/>
              <a:buChar char="•"/>
            </a:pPr>
            <a:r>
              <a:rPr lang="en-US" sz="2200" b="1" dirty="0">
                <a:solidFill>
                  <a:schemeClr val="accent1"/>
                </a:solidFill>
                <a:cs typeface="Calibri" panose="020F0502020204030204" pitchFamily="34" charset="0"/>
              </a:rPr>
              <a:t>Ablation: </a:t>
            </a:r>
            <a:r>
              <a:rPr lang="en-US" sz="2200" dirty="0" err="1">
                <a:cs typeface="Calibri" panose="020F0502020204030204" pitchFamily="34" charset="0"/>
              </a:rPr>
              <a:t>SciMine-NoPFC</a:t>
            </a:r>
          </a:p>
        </p:txBody>
      </p:sp>
      <p:pic>
        <p:nvPicPr>
          <p:cNvPr id="6" name="Picture 6"/>
          <p:cNvPicPr>
            <a:picLocks noChangeAspect="1"/>
          </p:cNvPicPr>
          <p:nvPr/>
        </p:nvPicPr>
        <p:blipFill>
          <a:blip r:embed="rId2"/>
          <a:stretch>
            <a:fillRect/>
          </a:stretch>
        </p:blipFill>
        <p:spPr>
          <a:xfrm>
            <a:off x="4985385" y="1531620"/>
            <a:ext cx="5464175" cy="18211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A4911521-5835-3843-8C40-A05C163B5C5F}" type="slidenum">
              <a:rPr lang="en-US" smtClean="0"/>
              <a:t>2</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pic>
        <p:nvPicPr>
          <p:cNvPr id="22" name="图片 2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80795" y="1097280"/>
            <a:ext cx="9631045" cy="5295900"/>
          </a:xfrm>
          <a:prstGeom prst="rect">
            <a:avLst/>
          </a:prstGeom>
        </p:spPr>
      </p:pic>
      <p:sp>
        <p:nvSpPr>
          <p:cNvPr id="5" name="标题 4"/>
          <p:cNvSpPr>
            <a:spLocks noGrp="1"/>
          </p:cNvSpPr>
          <p:nvPr>
            <p:ph type="title"/>
          </p:nvPr>
        </p:nvSpPr>
        <p:spPr/>
        <p:txBody>
          <a:bodyPr>
            <a:normAutofit/>
          </a:bodyPr>
          <a:lstStyle/>
          <a:p>
            <a:r>
              <a:rPr lang="en-US" altLang="zh-CN" dirty="0"/>
              <a:t>AI and Scientists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Experimental Result</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20</a:t>
            </a:fld>
            <a:endParaRPr lang="en-US" dirty="0"/>
          </a:p>
        </p:txBody>
      </p:sp>
      <p:pic>
        <p:nvPicPr>
          <p:cNvPr id="4" name="Picture 5"/>
          <p:cNvPicPr>
            <a:picLocks noChangeAspect="1"/>
          </p:cNvPicPr>
          <p:nvPr/>
        </p:nvPicPr>
        <p:blipFill>
          <a:blip r:embed="rId2"/>
          <a:stretch>
            <a:fillRect/>
          </a:stretch>
        </p:blipFill>
        <p:spPr>
          <a:xfrm>
            <a:off x="3590290" y="4205605"/>
            <a:ext cx="4694555" cy="2179955"/>
          </a:xfrm>
          <a:prstGeom prst="rect">
            <a:avLst/>
          </a:prstGeom>
        </p:spPr>
      </p:pic>
      <p:pic>
        <p:nvPicPr>
          <p:cNvPr id="5" name="Picture 6"/>
          <p:cNvPicPr>
            <a:picLocks noChangeAspect="1"/>
          </p:cNvPicPr>
          <p:nvPr/>
        </p:nvPicPr>
        <p:blipFill>
          <a:blip r:embed="rId3"/>
          <a:srcRect t="3676"/>
          <a:stretch>
            <a:fillRect/>
          </a:stretch>
        </p:blipFill>
        <p:spPr>
          <a:xfrm>
            <a:off x="1141095" y="1478915"/>
            <a:ext cx="10183495" cy="2179955"/>
          </a:xfrm>
          <a:prstGeom prst="rect">
            <a:avLst/>
          </a:prstGeom>
        </p:spPr>
      </p:pic>
      <p:sp>
        <p:nvSpPr>
          <p:cNvPr id="6" name="TextBox 7"/>
          <p:cNvSpPr txBox="1"/>
          <p:nvPr/>
        </p:nvSpPr>
        <p:spPr>
          <a:xfrm>
            <a:off x="335968" y="973992"/>
            <a:ext cx="10802416" cy="461665"/>
          </a:xfrm>
          <a:prstGeom prst="rect">
            <a:avLst/>
          </a:prstGeom>
          <a:noFill/>
        </p:spPr>
        <p:txBody>
          <a:bodyPr wrap="square" rtlCol="0">
            <a:spAutoFit/>
          </a:bodyPr>
          <a:lstStyle/>
          <a:p>
            <a:pPr marL="285750" indent="-285750">
              <a:buFont typeface="Arial" panose="020B0604020202090204" pitchFamily="34" charset="0"/>
              <a:buChar char="•"/>
            </a:pPr>
            <a:r>
              <a:rPr lang="en-US" sz="2400" b="1" dirty="0">
                <a:solidFill>
                  <a:schemeClr val="tx1"/>
                </a:solidFill>
              </a:rPr>
              <a:t>Main Result:</a:t>
            </a:r>
          </a:p>
        </p:txBody>
      </p:sp>
      <p:sp>
        <p:nvSpPr>
          <p:cNvPr id="7" name="TextBox 8"/>
          <p:cNvSpPr txBox="1"/>
          <p:nvPr/>
        </p:nvSpPr>
        <p:spPr>
          <a:xfrm>
            <a:off x="335968" y="3701535"/>
            <a:ext cx="10802416" cy="461665"/>
          </a:xfrm>
          <a:prstGeom prst="rect">
            <a:avLst/>
          </a:prstGeom>
          <a:noFill/>
        </p:spPr>
        <p:txBody>
          <a:bodyPr wrap="square" rtlCol="0">
            <a:spAutoFit/>
          </a:bodyPr>
          <a:lstStyle/>
          <a:p>
            <a:pPr marL="285750" indent="-285750">
              <a:buFont typeface="Arial" panose="020B0604020202090204" pitchFamily="34" charset="0"/>
              <a:buChar char="•"/>
            </a:pPr>
            <a:r>
              <a:rPr lang="en-US" sz="2400" b="1" dirty="0">
                <a:solidFill>
                  <a:schemeClr val="tx1"/>
                </a:solidFill>
              </a:rPr>
              <a:t>Relevant Documents Finding Process: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and black text&#10;&#10;AI-generated content may be incorrect."/>
          <p:cNvPicPr>
            <a:picLocks noChangeAspect="1"/>
          </p:cNvPicPr>
          <p:nvPr/>
        </p:nvPicPr>
        <p:blipFill>
          <a:blip r:embed="rId2"/>
          <a:stretch>
            <a:fillRect/>
          </a:stretch>
        </p:blipFill>
        <p:spPr>
          <a:xfrm>
            <a:off x="0" y="198062"/>
            <a:ext cx="2883475" cy="580522"/>
          </a:xfrm>
          <a:prstGeom prst="rect">
            <a:avLst/>
          </a:prstGeom>
        </p:spPr>
      </p:pic>
      <p:sp>
        <p:nvSpPr>
          <p:cNvPr id="9" name="Title 2"/>
          <p:cNvSpPr>
            <a:spLocks noGrp="1"/>
          </p:cNvSpPr>
          <p:nvPr>
            <p:ph type="title"/>
          </p:nvPr>
        </p:nvSpPr>
        <p:spPr>
          <a:xfrm>
            <a:off x="2883474" y="-139068"/>
            <a:ext cx="12025509" cy="917652"/>
          </a:xfrm>
        </p:spPr>
        <p:txBody>
          <a:bodyPr>
            <a:normAutofit/>
          </a:bodyPr>
          <a:lstStyle/>
          <a:p>
            <a:r>
              <a:rPr lang="en-US" sz="2900" dirty="0"/>
              <a:t>Tailored Paper Discovery and Reading Experience</a:t>
            </a:r>
          </a:p>
        </p:txBody>
      </p:sp>
      <p:sp>
        <p:nvSpPr>
          <p:cNvPr id="11" name="TextBox 10"/>
          <p:cNvSpPr txBox="1"/>
          <p:nvPr/>
        </p:nvSpPr>
        <p:spPr>
          <a:xfrm>
            <a:off x="444478" y="1134937"/>
            <a:ext cx="5128751" cy="1631216"/>
          </a:xfrm>
          <a:prstGeom prst="rect">
            <a:avLst/>
          </a:prstGeom>
          <a:noFill/>
        </p:spPr>
        <p:txBody>
          <a:bodyPr wrap="square">
            <a:spAutoFit/>
          </a:bodyPr>
          <a:lstStyle/>
          <a:p>
            <a:pPr>
              <a:buNone/>
            </a:pPr>
            <a:r>
              <a:rPr lang="en-US" sz="2000" b="1" dirty="0"/>
              <a:t>Pain Points in Academic Paper Reading</a:t>
            </a:r>
          </a:p>
          <a:p>
            <a:pPr>
              <a:buFont typeface="Arial" panose="020B0604020202090204" pitchFamily="34" charset="0"/>
              <a:buChar char="•"/>
            </a:pPr>
            <a:r>
              <a:rPr lang="en-US" sz="2000" b="1" dirty="0">
                <a:solidFill>
                  <a:srgbClr val="C00000"/>
                </a:solidFill>
              </a:rPr>
              <a:t>Difficult to capture </a:t>
            </a:r>
            <a:r>
              <a:rPr lang="en-US" sz="2000" dirty="0"/>
              <a:t>research intentions </a:t>
            </a:r>
          </a:p>
          <a:p>
            <a:r>
              <a:rPr lang="en-US" sz="2000" dirty="0"/>
              <a:t>  and ideas</a:t>
            </a:r>
          </a:p>
          <a:p>
            <a:pPr>
              <a:buFont typeface="Arial" panose="020B0604020202090204" pitchFamily="34" charset="0"/>
              <a:buChar char="•"/>
            </a:pPr>
            <a:r>
              <a:rPr lang="en-US" sz="2000" b="1" dirty="0">
                <a:solidFill>
                  <a:srgbClr val="C00000"/>
                </a:solidFill>
              </a:rPr>
              <a:t>Papers update too fast</a:t>
            </a:r>
            <a:r>
              <a:rPr lang="en-US" sz="2000" dirty="0"/>
              <a:t>, hard to keep up</a:t>
            </a:r>
          </a:p>
          <a:p>
            <a:pPr>
              <a:buFont typeface="Arial" panose="020B0604020202090204" pitchFamily="34" charset="0"/>
              <a:buChar char="•"/>
            </a:pPr>
            <a:r>
              <a:rPr lang="en-US" sz="2000" dirty="0"/>
              <a:t>Information overload, </a:t>
            </a:r>
            <a:r>
              <a:rPr lang="en-US" sz="2000" b="1" dirty="0">
                <a:solidFill>
                  <a:srgbClr val="C00000"/>
                </a:solidFill>
              </a:rPr>
              <a:t>low reading efficiency</a:t>
            </a:r>
          </a:p>
        </p:txBody>
      </p:sp>
      <p:sp>
        <p:nvSpPr>
          <p:cNvPr id="14" name="TextBox 13"/>
          <p:cNvSpPr txBox="1"/>
          <p:nvPr/>
        </p:nvSpPr>
        <p:spPr>
          <a:xfrm>
            <a:off x="5474905" y="1134937"/>
            <a:ext cx="5394222" cy="1938992"/>
          </a:xfrm>
          <a:prstGeom prst="rect">
            <a:avLst/>
          </a:prstGeom>
          <a:noFill/>
        </p:spPr>
        <p:txBody>
          <a:bodyPr wrap="square">
            <a:spAutoFit/>
          </a:bodyPr>
          <a:lstStyle/>
          <a:p>
            <a:pPr>
              <a:buNone/>
            </a:pPr>
            <a:r>
              <a:rPr lang="en-US" sz="2000" b="1" dirty="0" err="1"/>
              <a:t>PaperIgnition’s</a:t>
            </a:r>
            <a:r>
              <a:rPr lang="en-US" sz="2000" b="1" dirty="0"/>
              <a:t> Solution </a:t>
            </a:r>
          </a:p>
          <a:p>
            <a:pPr marL="285750" indent="-285750">
              <a:buFont typeface="Arial" panose="020B0604020202090204" pitchFamily="34" charset="0"/>
              <a:buChar char="•"/>
            </a:pPr>
            <a:r>
              <a:rPr lang="en-US" sz="2000" b="1" dirty="0">
                <a:solidFill>
                  <a:schemeClr val="accent5"/>
                </a:solidFill>
              </a:rPr>
              <a:t>Human-in-the-loop</a:t>
            </a:r>
            <a:r>
              <a:rPr lang="en-US" sz="2000" dirty="0">
                <a:solidFill>
                  <a:schemeClr val="accent5"/>
                </a:solidFill>
              </a:rPr>
              <a:t> </a:t>
            </a:r>
            <a:r>
              <a:rPr lang="en-US" sz="2000" dirty="0"/>
              <a:t>mechanism for idea and </a:t>
            </a:r>
          </a:p>
          <a:p>
            <a:r>
              <a:rPr lang="en-US" sz="2000" dirty="0"/>
              <a:t>      intention capture</a:t>
            </a:r>
          </a:p>
          <a:p>
            <a:pPr marL="285750" indent="-285750">
              <a:buFont typeface="Arial" panose="020B0604020202090204" pitchFamily="34" charset="0"/>
              <a:buChar char="•"/>
            </a:pPr>
            <a:r>
              <a:rPr lang="en-US" sz="2000" b="1" dirty="0">
                <a:solidFill>
                  <a:schemeClr val="accent5"/>
                </a:solidFill>
              </a:rPr>
              <a:t>Push real-time papers</a:t>
            </a:r>
            <a:r>
              <a:rPr lang="en-US" sz="2000" dirty="0">
                <a:solidFill>
                  <a:schemeClr val="accent5"/>
                </a:solidFill>
              </a:rPr>
              <a:t> </a:t>
            </a:r>
            <a:r>
              <a:rPr lang="en-US" sz="2000" dirty="0"/>
              <a:t>based on </a:t>
            </a:r>
            <a:r>
              <a:rPr lang="en-US" sz="2000" b="1" dirty="0">
                <a:solidFill>
                  <a:schemeClr val="accent5"/>
                </a:solidFill>
              </a:rPr>
              <a:t>user interests</a:t>
            </a:r>
            <a:endParaRPr lang="en-US" sz="2000" dirty="0">
              <a:solidFill>
                <a:schemeClr val="accent5"/>
              </a:solidFill>
            </a:endParaRPr>
          </a:p>
          <a:p>
            <a:pPr marL="285750" indent="-285750">
              <a:buFont typeface="Arial" panose="020B0604020202090204" pitchFamily="34" charset="0"/>
              <a:buChar char="•"/>
            </a:pPr>
            <a:r>
              <a:rPr lang="en-US" sz="2000" b="1" dirty="0">
                <a:solidFill>
                  <a:schemeClr val="accent5"/>
                </a:solidFill>
              </a:rPr>
              <a:t>Generate personalized blogs</a:t>
            </a:r>
            <a:r>
              <a:rPr lang="en-US" sz="2000" dirty="0">
                <a:solidFill>
                  <a:schemeClr val="accent5"/>
                </a:solidFill>
              </a:rPr>
              <a:t> </a:t>
            </a:r>
            <a:r>
              <a:rPr lang="en-US" sz="2000" dirty="0"/>
              <a:t>to extract and summarize key information</a:t>
            </a:r>
          </a:p>
        </p:txBody>
      </p:sp>
      <p:sp>
        <p:nvSpPr>
          <p:cNvPr id="15" name="Rounded Rectangle 14"/>
          <p:cNvSpPr/>
          <p:nvPr/>
        </p:nvSpPr>
        <p:spPr>
          <a:xfrm>
            <a:off x="8337953" y="3122507"/>
            <a:ext cx="3133933" cy="3244420"/>
          </a:xfrm>
          <a:prstGeom prst="roundRect">
            <a:avLst/>
          </a:prstGeom>
          <a:solidFill>
            <a:schemeClr val="accent1">
              <a:alpha val="0"/>
            </a:schemeClr>
          </a:soli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31" descr="A screenshot of a chat&#10;&#10;AI-generated content may be incorrect."/>
          <p:cNvPicPr>
            <a:picLocks noChangeAspect="1"/>
          </p:cNvPicPr>
          <p:nvPr/>
        </p:nvPicPr>
        <p:blipFill>
          <a:blip r:embed="rId3"/>
          <a:stretch>
            <a:fillRect/>
          </a:stretch>
        </p:blipFill>
        <p:spPr>
          <a:xfrm>
            <a:off x="2728116" y="3370251"/>
            <a:ext cx="5189330" cy="2543888"/>
          </a:xfrm>
          <a:prstGeom prst="rect">
            <a:avLst/>
          </a:prstGeom>
        </p:spPr>
      </p:pic>
      <p:sp>
        <p:nvSpPr>
          <p:cNvPr id="21" name="5-Point Star 20"/>
          <p:cNvSpPr/>
          <p:nvPr/>
        </p:nvSpPr>
        <p:spPr>
          <a:xfrm>
            <a:off x="6922701" y="4355252"/>
            <a:ext cx="142740" cy="1153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y 21"/>
          <p:cNvSpPr/>
          <p:nvPr/>
        </p:nvSpPr>
        <p:spPr>
          <a:xfrm>
            <a:off x="7303470" y="4331569"/>
            <a:ext cx="162671" cy="162671"/>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Heart 22"/>
          <p:cNvSpPr/>
          <p:nvPr/>
        </p:nvSpPr>
        <p:spPr>
          <a:xfrm>
            <a:off x="7134561" y="4359728"/>
            <a:ext cx="113281" cy="113281"/>
          </a:xfrm>
          <a:prstGeom prst="hear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5-Point Star 23"/>
          <p:cNvSpPr/>
          <p:nvPr/>
        </p:nvSpPr>
        <p:spPr>
          <a:xfrm>
            <a:off x="6922701" y="5668660"/>
            <a:ext cx="142740" cy="1153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24"/>
          <p:cNvSpPr/>
          <p:nvPr/>
        </p:nvSpPr>
        <p:spPr>
          <a:xfrm>
            <a:off x="7303470" y="5644977"/>
            <a:ext cx="162671" cy="162671"/>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Heart 25"/>
          <p:cNvSpPr/>
          <p:nvPr/>
        </p:nvSpPr>
        <p:spPr>
          <a:xfrm>
            <a:off x="7134561" y="5673136"/>
            <a:ext cx="113281" cy="113281"/>
          </a:xfrm>
          <a:prstGeom prst="hear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7" name="Picture 26" descr="A close-up of a sign&#10;&#10;AI-generated content may be incorrect."/>
          <p:cNvPicPr>
            <a:picLocks noChangeAspect="1"/>
          </p:cNvPicPr>
          <p:nvPr/>
        </p:nvPicPr>
        <p:blipFill>
          <a:blip r:embed="rId4"/>
          <a:stretch>
            <a:fillRect/>
          </a:stretch>
        </p:blipFill>
        <p:spPr>
          <a:xfrm>
            <a:off x="391144" y="4954150"/>
            <a:ext cx="2167911" cy="775826"/>
          </a:xfrm>
          <a:prstGeom prst="rect">
            <a:avLst/>
          </a:prstGeom>
        </p:spPr>
      </p:pic>
      <p:sp>
        <p:nvSpPr>
          <p:cNvPr id="28" name="TextBox 27"/>
          <p:cNvSpPr txBox="1"/>
          <p:nvPr/>
        </p:nvSpPr>
        <p:spPr>
          <a:xfrm>
            <a:off x="721426" y="3859811"/>
            <a:ext cx="1460420" cy="523220"/>
          </a:xfrm>
          <a:prstGeom prst="rect">
            <a:avLst/>
          </a:prstGeom>
          <a:noFill/>
        </p:spPr>
        <p:txBody>
          <a:bodyPr wrap="square">
            <a:spAutoFit/>
          </a:bodyPr>
          <a:lstStyle/>
          <a:p>
            <a:pPr algn="ctr"/>
            <a:r>
              <a:rPr lang="en-US" sz="1400" b="1" dirty="0">
                <a:solidFill>
                  <a:srgbClr val="C00000"/>
                </a:solidFill>
              </a:rPr>
              <a:t>Daily </a:t>
            </a:r>
            <a:r>
              <a:rPr lang="en-US" sz="1400" b="1" dirty="0" err="1">
                <a:solidFill>
                  <a:srgbClr val="C00000"/>
                </a:solidFill>
              </a:rPr>
              <a:t>arXiv</a:t>
            </a:r>
            <a:r>
              <a:rPr lang="en-US" sz="1400" b="1" dirty="0">
                <a:solidFill>
                  <a:srgbClr val="C00000"/>
                </a:solidFill>
              </a:rPr>
              <a:t> </a:t>
            </a:r>
          </a:p>
          <a:p>
            <a:pPr algn="ctr"/>
            <a:r>
              <a:rPr lang="en-US" sz="1400" b="1" dirty="0">
                <a:solidFill>
                  <a:srgbClr val="C00000"/>
                </a:solidFill>
              </a:rPr>
              <a:t>Paper Grab</a:t>
            </a:r>
          </a:p>
        </p:txBody>
      </p:sp>
      <p:pic>
        <p:nvPicPr>
          <p:cNvPr id="29" name="Picture 28" descr="A red background with white text and crossed knives&#10;&#10;AI-generated content may be incorrect."/>
          <p:cNvPicPr>
            <a:picLocks noChangeAspect="1"/>
          </p:cNvPicPr>
          <p:nvPr/>
        </p:nvPicPr>
        <p:blipFill>
          <a:blip r:embed="rId5"/>
          <a:stretch>
            <a:fillRect/>
          </a:stretch>
        </p:blipFill>
        <p:spPr>
          <a:xfrm>
            <a:off x="967846" y="3376259"/>
            <a:ext cx="837535" cy="465297"/>
          </a:xfrm>
          <a:prstGeom prst="rect">
            <a:avLst/>
          </a:prstGeom>
        </p:spPr>
      </p:pic>
      <p:sp>
        <p:nvSpPr>
          <p:cNvPr id="30" name="TextBox 29"/>
          <p:cNvSpPr txBox="1"/>
          <p:nvPr/>
        </p:nvSpPr>
        <p:spPr>
          <a:xfrm>
            <a:off x="99833" y="5570186"/>
            <a:ext cx="1348025" cy="523220"/>
          </a:xfrm>
          <a:prstGeom prst="rect">
            <a:avLst/>
          </a:prstGeom>
          <a:noFill/>
        </p:spPr>
        <p:txBody>
          <a:bodyPr wrap="square">
            <a:spAutoFit/>
          </a:bodyPr>
          <a:lstStyle/>
          <a:p>
            <a:pPr algn="ctr"/>
            <a:r>
              <a:rPr lang="en-US" sz="1400" b="1" dirty="0">
                <a:solidFill>
                  <a:srgbClr val="C00000"/>
                </a:solidFill>
              </a:rPr>
              <a:t>User Intent Modeling</a:t>
            </a:r>
          </a:p>
        </p:txBody>
      </p:sp>
      <p:pic>
        <p:nvPicPr>
          <p:cNvPr id="31" name="Picture 30" descr="A map of south korea with red and blue colors&#10;&#10;AI-generated content may be incorrect."/>
          <p:cNvPicPr>
            <a:picLocks noChangeAspect="1"/>
          </p:cNvPicPr>
          <p:nvPr/>
        </p:nvPicPr>
        <p:blipFill>
          <a:blip r:embed="rId6"/>
          <a:stretch>
            <a:fillRect/>
          </a:stretch>
        </p:blipFill>
        <p:spPr>
          <a:xfrm>
            <a:off x="8466954" y="3306699"/>
            <a:ext cx="1994730" cy="2768772"/>
          </a:xfrm>
          <a:prstGeom prst="rect">
            <a:avLst/>
          </a:prstGeom>
        </p:spPr>
      </p:pic>
      <p:pic>
        <p:nvPicPr>
          <p:cNvPr id="32" name="Picture 31" descr="A screenshot of a screenshot of a computer&#10;&#10;AI-generated content may be incorrect."/>
          <p:cNvPicPr>
            <a:picLocks noChangeAspect="1"/>
          </p:cNvPicPr>
          <p:nvPr/>
        </p:nvPicPr>
        <p:blipFill>
          <a:blip r:embed="rId7"/>
          <a:stretch>
            <a:fillRect/>
          </a:stretch>
        </p:blipFill>
        <p:spPr>
          <a:xfrm>
            <a:off x="9376417" y="3865336"/>
            <a:ext cx="2008002" cy="2284470"/>
          </a:xfrm>
          <a:prstGeom prst="rect">
            <a:avLst/>
          </a:prstGeom>
        </p:spPr>
      </p:pic>
      <p:cxnSp>
        <p:nvCxnSpPr>
          <p:cNvPr id="33" name="Straight Arrow Connector 32"/>
          <p:cNvCxnSpPr/>
          <p:nvPr/>
        </p:nvCxnSpPr>
        <p:spPr>
          <a:xfrm>
            <a:off x="2169049" y="5644977"/>
            <a:ext cx="646534"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8006080" y="4253058"/>
            <a:ext cx="331873"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815583" y="3348480"/>
            <a:ext cx="5190497" cy="1293715"/>
          </a:xfrm>
          <a:prstGeom prst="roundRect">
            <a:avLst/>
          </a:prstGeom>
          <a:solidFill>
            <a:schemeClr val="accent1">
              <a:alpha val="0"/>
            </a:schemeClr>
          </a:soli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1365070" y="4383031"/>
            <a:ext cx="0" cy="21674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red and black text&#10;&#10;AI-generated content may be incorrect."/>
          <p:cNvPicPr>
            <a:picLocks noChangeAspect="1"/>
          </p:cNvPicPr>
          <p:nvPr/>
        </p:nvPicPr>
        <p:blipFill>
          <a:blip r:embed="rId2"/>
          <a:stretch>
            <a:fillRect/>
          </a:stretch>
        </p:blipFill>
        <p:spPr>
          <a:xfrm>
            <a:off x="653112" y="4600177"/>
            <a:ext cx="1528740" cy="307777"/>
          </a:xfrm>
          <a:prstGeom prst="rect">
            <a:avLst/>
          </a:prstGeom>
        </p:spPr>
      </p:pic>
      <p:sp>
        <p:nvSpPr>
          <p:cNvPr id="38" name="TextBox 37"/>
          <p:cNvSpPr txBox="1"/>
          <p:nvPr/>
        </p:nvSpPr>
        <p:spPr>
          <a:xfrm>
            <a:off x="8932158" y="2803319"/>
            <a:ext cx="1994730" cy="307777"/>
          </a:xfrm>
          <a:prstGeom prst="rect">
            <a:avLst/>
          </a:prstGeom>
          <a:noFill/>
        </p:spPr>
        <p:txBody>
          <a:bodyPr wrap="square">
            <a:spAutoFit/>
          </a:bodyPr>
          <a:lstStyle/>
          <a:p>
            <a:pPr algn="ctr"/>
            <a:r>
              <a:rPr lang="en-US" sz="1400" b="1" dirty="0">
                <a:solidFill>
                  <a:srgbClr val="C00000"/>
                </a:solidFill>
              </a:rPr>
              <a:t>Daily Blog Generation</a:t>
            </a:r>
          </a:p>
        </p:txBody>
      </p:sp>
      <p:cxnSp>
        <p:nvCxnSpPr>
          <p:cNvPr id="40" name="Straight Arrow Connector 39"/>
          <p:cNvCxnSpPr/>
          <p:nvPr/>
        </p:nvCxnSpPr>
        <p:spPr>
          <a:xfrm flipV="1">
            <a:off x="7391770" y="5807648"/>
            <a:ext cx="0" cy="449928"/>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295352" y="5668660"/>
            <a:ext cx="0" cy="579541"/>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7303470" y="5614630"/>
            <a:ext cx="162671" cy="193018"/>
          </a:xfrm>
          <a:prstGeom prst="roundRect">
            <a:avLst/>
          </a:prstGeom>
          <a:solidFill>
            <a:schemeClr val="accent1">
              <a:alpha val="0"/>
            </a:schemeClr>
          </a:solidFill>
          <a:ln w="190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187754" y="5979349"/>
            <a:ext cx="3281277" cy="307777"/>
          </a:xfrm>
          <a:prstGeom prst="rect">
            <a:avLst/>
          </a:prstGeom>
          <a:noFill/>
        </p:spPr>
        <p:txBody>
          <a:bodyPr wrap="square">
            <a:spAutoFit/>
          </a:bodyPr>
          <a:lstStyle/>
          <a:p>
            <a:pPr algn="ctr"/>
            <a:r>
              <a:rPr lang="en-US" sz="1400" b="1" dirty="0">
                <a:solidFill>
                  <a:srgbClr val="C00000"/>
                </a:solidFill>
              </a:rPr>
              <a:t>Human-in-the-loop Learning Mechanism</a:t>
            </a:r>
          </a:p>
        </p:txBody>
      </p:sp>
      <p:sp>
        <p:nvSpPr>
          <p:cNvPr id="44" name="TextBox 43"/>
          <p:cNvSpPr txBox="1"/>
          <p:nvPr/>
        </p:nvSpPr>
        <p:spPr>
          <a:xfrm>
            <a:off x="1979087" y="5153853"/>
            <a:ext cx="1580444" cy="523220"/>
          </a:xfrm>
          <a:prstGeom prst="rect">
            <a:avLst/>
          </a:prstGeom>
          <a:noFill/>
        </p:spPr>
        <p:txBody>
          <a:bodyPr wrap="square">
            <a:spAutoFit/>
          </a:bodyPr>
          <a:lstStyle/>
          <a:p>
            <a:pPr algn="ctr"/>
            <a:r>
              <a:rPr lang="en-US" sz="1400" b="1" dirty="0">
                <a:solidFill>
                  <a:srgbClr val="C00000"/>
                </a:solidFill>
              </a:rPr>
              <a:t>Daily Paper Recommendations</a:t>
            </a:r>
          </a:p>
        </p:txBody>
      </p:sp>
      <p:cxnSp>
        <p:nvCxnSpPr>
          <p:cNvPr id="47" name="Straight Arrow Connector 46"/>
          <p:cNvCxnSpPr/>
          <p:nvPr/>
        </p:nvCxnSpPr>
        <p:spPr>
          <a:xfrm flipV="1">
            <a:off x="1295352" y="6249531"/>
            <a:ext cx="6096418" cy="17112"/>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8"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90204" pitchFamily="34" charset="0"/>
              </a:rPr>
              <a:t>User interest modeling</a:t>
            </a:r>
            <a:endParaRPr kumimoji="0" lang="en-US" altLang="en-US" sz="1800" b="0" i="0" u="none" strike="noStrike" cap="none" normalizeH="0" baseline="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a:ln>
                <a:noFill/>
              </a:ln>
              <a:solidFill>
                <a:schemeClr val="tx1"/>
              </a:solidFill>
              <a:effectLst/>
              <a:latin typeface="Arial" panose="020B0604020202090204" pitchFamily="34" charset="0"/>
            </a:endParaRPr>
          </a:p>
        </p:txBody>
      </p:sp>
      <p:sp>
        <p:nvSpPr>
          <p:cNvPr id="3" name="文本框 2"/>
          <p:cNvSpPr txBox="1"/>
          <p:nvPr/>
        </p:nvSpPr>
        <p:spPr>
          <a:xfrm>
            <a:off x="1943787" y="6446425"/>
            <a:ext cx="6757988" cy="369332"/>
          </a:xfrm>
          <a:prstGeom prst="rect">
            <a:avLst/>
          </a:prstGeom>
          <a:noFill/>
        </p:spPr>
        <p:txBody>
          <a:bodyPr wrap="square">
            <a:spAutoFit/>
          </a:bodyPr>
          <a:lstStyle/>
          <a:p>
            <a:r>
              <a:rPr lang="en-US" altLang="zh-CN" sz="1800" b="1" dirty="0">
                <a:solidFill>
                  <a:schemeClr val="bg1"/>
                </a:solidFill>
              </a:rPr>
              <a:t>http://</a:t>
            </a:r>
            <a:r>
              <a:rPr lang="en-US" altLang="zh-CN" sz="1800" b="1" dirty="0" err="1">
                <a:solidFill>
                  <a:schemeClr val="bg1"/>
                </a:solidFill>
              </a:rPr>
              <a:t>www.paperignition.com</a:t>
            </a:r>
            <a:r>
              <a:rPr lang="en-US" altLang="zh-CN" sz="1800" b="1" dirty="0">
                <a:solidFill>
                  <a:schemeClr val="bg1"/>
                </a:solidFill>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872788" y="352425"/>
            <a:ext cx="795337" cy="293688"/>
          </a:xfrm>
          <a:prstGeom prst="rect">
            <a:avLst/>
          </a:prstGeom>
          <a:solidFill>
            <a:srgbClr val="F19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p:cNvSpPr/>
          <p:nvPr/>
        </p:nvSpPr>
        <p:spPr>
          <a:xfrm flipH="1">
            <a:off x="11837988" y="352425"/>
            <a:ext cx="358775" cy="1963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6149" name="Rectangle 1"/>
          <p:cNvSpPr>
            <a:spLocks noChangeArrowheads="1"/>
          </p:cNvSpPr>
          <p:nvPr/>
        </p:nvSpPr>
        <p:spPr bwMode="auto">
          <a:xfrm>
            <a:off x="730885" y="2001520"/>
            <a:ext cx="1073023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marL="0" indent="0" algn="ctr">
              <a:buNone/>
            </a:pPr>
            <a:r>
              <a:rPr lang="en-US" altLang="zh-CN" sz="3600" b="1" i="0" dirty="0">
                <a:effectLst/>
                <a:latin typeface="Calibri" panose="020F0502020204030204" pitchFamily="34" charset="0"/>
                <a:cs typeface="Calibri" panose="020F0502020204030204" pitchFamily="34" charset="0"/>
              </a:rPr>
              <a:t>DeepReview: Improving LLM-based Paper Review</a:t>
            </a:r>
          </a:p>
          <a:p>
            <a:pPr marL="0" indent="0" algn="ctr">
              <a:buNone/>
            </a:pPr>
            <a:r>
              <a:rPr lang="en-US" altLang="zh-CN" sz="3600" b="1" i="0" dirty="0">
                <a:effectLst/>
                <a:latin typeface="Calibri" panose="020F0502020204030204" pitchFamily="34" charset="0"/>
                <a:cs typeface="Calibri" panose="020F0502020204030204" pitchFamily="34" charset="0"/>
              </a:rPr>
              <a:t> with Human-like Deep Thinking Process</a:t>
            </a:r>
          </a:p>
        </p:txBody>
      </p:sp>
      <p:sp>
        <p:nvSpPr>
          <p:cNvPr id="10" name="TextBox 1"/>
          <p:cNvSpPr txBox="1">
            <a:spLocks noChangeArrowheads="1"/>
          </p:cNvSpPr>
          <p:nvPr/>
        </p:nvSpPr>
        <p:spPr bwMode="auto">
          <a:xfrm>
            <a:off x="497259" y="3855014"/>
            <a:ext cx="11197479"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a:r>
              <a:rPr lang="en-US" altLang="zh-CN" sz="2400" dirty="0"/>
              <a:t>Minjun Zhu*, </a:t>
            </a:r>
            <a:r>
              <a:rPr lang="en-US" altLang="zh-CN" sz="2400" dirty="0">
                <a:sym typeface="+mn-ea"/>
              </a:rPr>
              <a:t>Yixuan Weng*, Linyi Yang, </a:t>
            </a:r>
            <a:r>
              <a:rPr lang="en-US" altLang="zh-CN" sz="2400" dirty="0"/>
              <a:t>Yue Zhang, </a:t>
            </a:r>
          </a:p>
          <a:p>
            <a:pPr algn="ctr"/>
            <a:endParaRPr lang="en-US" altLang="en-US" sz="2400" dirty="0"/>
          </a:p>
        </p:txBody>
      </p:sp>
      <p:pic>
        <p:nvPicPr>
          <p:cNvPr id="27" name="Picture 4" descr="西湖大学校徽图片- 搜狗图片搜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0609" y="5408718"/>
            <a:ext cx="640080" cy="640080"/>
          </a:xfrm>
          <a:prstGeom prst="rect">
            <a:avLst/>
          </a:prstGeom>
          <a:solidFill>
            <a:schemeClr val="accent2">
              <a:lumMod val="20000"/>
              <a:lumOff val="80000"/>
            </a:schemeClr>
          </a:solidFill>
          <a:effectLst/>
        </p:spPr>
      </p:pic>
      <p:sp>
        <p:nvSpPr>
          <p:cNvPr id="28" name="文本框 27"/>
          <p:cNvSpPr txBox="1"/>
          <p:nvPr/>
        </p:nvSpPr>
        <p:spPr>
          <a:xfrm>
            <a:off x="5720802" y="5340912"/>
            <a:ext cx="1232582" cy="707886"/>
          </a:xfrm>
          <a:prstGeom prst="rect">
            <a:avLst/>
          </a:prstGeom>
          <a:noFill/>
        </p:spPr>
        <p:txBody>
          <a:bodyPr wrap="none" rtlCol="0">
            <a:spAutoFit/>
          </a:bodyPr>
          <a:lstStyle/>
          <a:p>
            <a:r>
              <a:rPr lang="en-US" sz="2000" dirty="0"/>
              <a:t>Westlake</a:t>
            </a:r>
          </a:p>
          <a:p>
            <a:r>
              <a:rPr lang="en-US" sz="2000" dirty="0"/>
              <a:t>University</a:t>
            </a:r>
          </a:p>
        </p:txBody>
      </p:sp>
      <p:sp>
        <p:nvSpPr>
          <p:cNvPr id="4" name="文本框 3"/>
          <p:cNvSpPr txBox="1"/>
          <p:nvPr/>
        </p:nvSpPr>
        <p:spPr>
          <a:xfrm>
            <a:off x="4285614" y="6179236"/>
            <a:ext cx="3620770" cy="460375"/>
          </a:xfrm>
          <a:prstGeom prst="rect">
            <a:avLst/>
          </a:prstGeom>
          <a:noFill/>
        </p:spPr>
        <p:txBody>
          <a:bodyPr wrap="none" rtlCol="0">
            <a:spAutoFit/>
          </a:bodyPr>
          <a:lstStyle/>
          <a:p>
            <a:pPr algn="ctr"/>
            <a:r>
              <a:rPr kumimoji="1" lang="en-US" altLang="zh-CN" sz="2400" b="1" dirty="0">
                <a:solidFill>
                  <a:srgbClr val="009DAB"/>
                </a:solidFill>
                <a:latin typeface="微软雅黑" panose="020B0503020204020204" pitchFamily="34" charset="-122"/>
                <a:ea typeface="微软雅黑" panose="020B0503020204020204" pitchFamily="34" charset="-122"/>
              </a:rPr>
              <a:t>http://</a:t>
            </a:r>
            <a:r>
              <a:rPr kumimoji="1" lang="en-US" altLang="zh-CN" sz="2400" b="1" dirty="0" err="1">
                <a:solidFill>
                  <a:srgbClr val="009DAB"/>
                </a:solidFill>
                <a:latin typeface="微软雅黑" panose="020B0503020204020204" pitchFamily="34" charset="-122"/>
                <a:ea typeface="微软雅黑" panose="020B0503020204020204" pitchFamily="34" charset="-122"/>
              </a:rPr>
              <a:t>ai-researcher.cn</a:t>
            </a:r>
            <a:endParaRPr kumimoji="1" lang="zh-CN" altLang="en-US" sz="2400" b="1" dirty="0">
              <a:solidFill>
                <a:srgbClr val="009DAB"/>
              </a:solidFill>
              <a:latin typeface="微软雅黑" panose="020B0503020204020204" pitchFamily="34" charset="-122"/>
              <a:ea typeface="微软雅黑" panose="020B0503020204020204" pitchFamily="34" charset="-122"/>
            </a:endParaRPr>
          </a:p>
        </p:txBody>
      </p:sp>
      <p:pic>
        <p:nvPicPr>
          <p:cNvPr id="3" name="图片 2"/>
          <p:cNvPicPr/>
          <p:nvPr/>
        </p:nvPicPr>
        <p:blipFill>
          <a:blip r:embed="rId4"/>
          <a:stretch>
            <a:fillRect/>
          </a:stretch>
        </p:blipFill>
        <p:spPr>
          <a:xfrm>
            <a:off x="405130" y="501015"/>
            <a:ext cx="2285365" cy="676275"/>
          </a:xfrm>
          <a:prstGeom prst="rect">
            <a:avLst/>
          </a:prstGeom>
        </p:spPr>
      </p:pic>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Need for automatic review</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23</a:t>
            </a:fld>
            <a:endParaRPr lang="en-US" dirty="0"/>
          </a:p>
        </p:txBody>
      </p:sp>
      <p:sp>
        <p:nvSpPr>
          <p:cNvPr id="4" name="Content Placeholder 2"/>
          <p:cNvSpPr txBox="1"/>
          <p:nvPr/>
        </p:nvSpPr>
        <p:spPr>
          <a:xfrm>
            <a:off x="538163" y="1266825"/>
            <a:ext cx="11115675" cy="4875213"/>
          </a:xfrm>
        </p:spPr>
        <p:txBody>
          <a:bodyPr>
            <a:norm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spcBef>
                <a:spcPts val="1200"/>
              </a:spcBef>
              <a:spcAft>
                <a:spcPts val="0"/>
              </a:spcAft>
            </a:pPr>
            <a:r>
              <a:rPr lang="en-US" b="1" dirty="0">
                <a:cs typeface="+mn-lt"/>
              </a:rPr>
              <a:t>Assist human chairs</a:t>
            </a:r>
            <a:r>
              <a:rPr lang="en-US" dirty="0">
                <a:cs typeface="+mn-lt"/>
              </a:rPr>
              <a:t> and authors to control review quality</a:t>
            </a:r>
          </a:p>
          <a:p>
            <a:pPr>
              <a:spcBef>
                <a:spcPts val="1200"/>
              </a:spcBef>
            </a:pPr>
            <a:r>
              <a:rPr lang="en-US" b="1" dirty="0">
                <a:cs typeface="+mn-lt"/>
              </a:rPr>
              <a:t>Label quality</a:t>
            </a:r>
            <a:r>
              <a:rPr lang="en-US" dirty="0">
                <a:cs typeface="+mn-lt"/>
              </a:rPr>
              <a:t> of </a:t>
            </a:r>
            <a:r>
              <a:rPr lang="en-US" dirty="0" err="1">
                <a:cs typeface="+mn-lt"/>
              </a:rPr>
              <a:t>arXiv</a:t>
            </a:r>
            <a:r>
              <a:rPr lang="en-US" dirty="0">
                <a:cs typeface="+mn-lt"/>
              </a:rPr>
              <a:t> papers recommended</a:t>
            </a:r>
          </a:p>
          <a:p>
            <a:pPr marL="457200" lvl="1" indent="0">
              <a:buNone/>
            </a:pPr>
            <a:endParaRPr lang="en-US" sz="2000" dirty="0">
              <a:cs typeface="+mn-lt"/>
            </a:endParaRPr>
          </a:p>
          <a:p>
            <a:pPr fontAlgn="auto">
              <a:spcAft>
                <a:spcPts val="0"/>
              </a:spcAft>
            </a:pPr>
            <a:endParaRPr lang="en-US" b="1" dirty="0">
              <a:solidFill>
                <a:schemeClr val="accent2"/>
              </a:solidFill>
              <a:cs typeface="+mn-lt"/>
            </a:endParaRPr>
          </a:p>
          <a:p>
            <a:endParaRPr lang="en-US" dirty="0">
              <a:cs typeface="+mn-lt"/>
            </a:endParaRPr>
          </a:p>
          <a:p>
            <a:endParaRPr lang="en-US" dirty="0">
              <a:solidFill>
                <a:schemeClr val="accent1"/>
              </a:solidFill>
              <a:cs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a:spLocks noGrp="1"/>
          </p:cNvSpPr>
          <p:nvPr/>
        </p:nvSpPr>
        <p:spPr>
          <a:xfrm>
            <a:off x="210246" y="11032"/>
            <a:ext cx="12025509" cy="917652"/>
          </a:xfrm>
        </p:spPr>
        <p:txBody>
          <a:bodyPr anchor="b">
            <a:norm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altLang="en-GB">
                <a:sym typeface="+mn-ea"/>
              </a:rPr>
              <a:t>DeepReviewer</a:t>
            </a:r>
            <a:endParaRPr lang="zh-CN" altLang="en-US" dirty="0"/>
          </a:p>
        </p:txBody>
      </p:sp>
      <p:sp>
        <p:nvSpPr>
          <p:cNvPr id="1432" name="textbox 1432"/>
          <p:cNvSpPr/>
          <p:nvPr/>
        </p:nvSpPr>
        <p:spPr>
          <a:xfrm>
            <a:off x="748189" y="352584"/>
            <a:ext cx="3740944" cy="272415"/>
          </a:xfrm>
          <a:prstGeom prst="rect">
            <a:avLst/>
          </a:prstGeom>
          <a:noFill/>
          <a:ln w="0" cap="flat">
            <a:noFill/>
            <a:prstDash val="solid"/>
            <a:miter lim="0"/>
          </a:ln>
        </p:spPr>
        <p:txBody>
          <a:bodyPr vert="horz" wrap="square" lIns="0" tIns="0" rIns="0" bIns="0"/>
          <a:lstStyle/>
          <a:p>
            <a:pPr algn="l" rtl="0" eaLnBrk="0">
              <a:lnSpc>
                <a:spcPct val="91000"/>
              </a:lnSpc>
            </a:pPr>
            <a:endParaRPr sz="1725" dirty="0">
              <a:latin typeface="PingFang SC" panose="020B0400000000000000" charset="-122"/>
              <a:ea typeface="PingFang SC" panose="020B0400000000000000" charset="-122"/>
              <a:cs typeface="PingFang SC" panose="020B0400000000000000" charset="-122"/>
            </a:endParaRPr>
          </a:p>
        </p:txBody>
      </p:sp>
      <p:pic>
        <p:nvPicPr>
          <p:cNvPr id="17" name="内容占位符 16"/>
          <p:cNvPicPr>
            <a:picLocks noChangeAspect="1"/>
          </p:cNvPicPr>
          <p:nvPr/>
        </p:nvPicPr>
        <p:blipFill>
          <a:blip r:embed="rId3"/>
          <a:stretch>
            <a:fillRect/>
          </a:stretch>
        </p:blipFill>
        <p:spPr>
          <a:xfrm>
            <a:off x="4853622" y="1386921"/>
            <a:ext cx="7198995" cy="4939030"/>
          </a:xfrm>
          <a:prstGeom prst="rect">
            <a:avLst/>
          </a:prstGeom>
        </p:spPr>
      </p:pic>
      <p:sp>
        <p:nvSpPr>
          <p:cNvPr id="3" name="文本框 2"/>
          <p:cNvSpPr txBox="1"/>
          <p:nvPr/>
        </p:nvSpPr>
        <p:spPr>
          <a:xfrm>
            <a:off x="273050" y="928370"/>
            <a:ext cx="6096000" cy="6012352"/>
          </a:xfrm>
          <a:prstGeom prst="rect">
            <a:avLst/>
          </a:prstGeom>
          <a:noFill/>
        </p:spPr>
        <p:txBody>
          <a:bodyPr wrap="square" rtlCol="0" anchor="t">
            <a:spAutoFit/>
          </a:bodyPr>
          <a:lstStyle/>
          <a:p>
            <a:pPr marL="0" lvl="0" indent="0" algn="l" rtl="0">
              <a:lnSpc>
                <a:spcPct val="125000"/>
              </a:lnSpc>
              <a:spcBef>
                <a:spcPts val="0"/>
              </a:spcBef>
              <a:spcAft>
                <a:spcPts val="0"/>
              </a:spcAft>
              <a:buSzPts val="1800"/>
              <a:buNone/>
            </a:pPr>
            <a:r>
              <a:rPr lang="en-US" altLang="en-GB" sz="2400" b="1" dirty="0">
                <a:sym typeface="+mn-ea"/>
              </a:rPr>
              <a:t>DeepReview-13K</a:t>
            </a:r>
            <a:endParaRPr sz="2400" b="1" dirty="0">
              <a:solidFill>
                <a:schemeClr val="tx1"/>
              </a:solidFill>
            </a:endParaRPr>
          </a:p>
          <a:p>
            <a:pPr marL="520700" lvl="1" indent="-171450" algn="l" rtl="0">
              <a:lnSpc>
                <a:spcPct val="125000"/>
              </a:lnSpc>
              <a:spcBef>
                <a:spcPts val="400"/>
              </a:spcBef>
              <a:spcAft>
                <a:spcPts val="0"/>
              </a:spcAft>
              <a:buSzPts val="1500"/>
              <a:buChar char="○"/>
            </a:pPr>
            <a:r>
              <a:rPr lang="en-US" altLang="en-GB" sz="2400" b="1" i="1" u="sng" dirty="0">
                <a:sym typeface="+mn-ea"/>
              </a:rPr>
              <a:t>13,378</a:t>
            </a:r>
            <a:r>
              <a:rPr lang="en-US" altLang="en-GB" sz="2400" b="1" dirty="0">
                <a:sym typeface="+mn-ea"/>
              </a:rPr>
              <a:t> </a:t>
            </a:r>
            <a:r>
              <a:rPr lang="en-US" altLang="en-GB" sz="2400" dirty="0">
                <a:sym typeface="+mn-ea"/>
              </a:rPr>
              <a:t>papers </a:t>
            </a:r>
            <a:endParaRPr lang="en-US" altLang="en-GB" sz="2400" dirty="0">
              <a:solidFill>
                <a:schemeClr val="tx1"/>
              </a:solidFill>
            </a:endParaRPr>
          </a:p>
          <a:p>
            <a:pPr marL="520700" lvl="1" indent="-171450" algn="l" rtl="0">
              <a:lnSpc>
                <a:spcPct val="125000"/>
              </a:lnSpc>
              <a:spcBef>
                <a:spcPts val="400"/>
              </a:spcBef>
              <a:spcAft>
                <a:spcPts val="0"/>
              </a:spcAft>
              <a:buSzPts val="1500"/>
              <a:buChar char="○"/>
            </a:pPr>
            <a:r>
              <a:rPr lang="en-US" altLang="en-GB" sz="2400" b="1" i="1" u="sng" dirty="0">
                <a:sym typeface="+mn-ea"/>
              </a:rPr>
              <a:t>40000+</a:t>
            </a:r>
            <a:r>
              <a:rPr lang="en-US" altLang="en-GB" sz="2400" dirty="0">
                <a:sym typeface="+mn-ea"/>
              </a:rPr>
              <a:t> reviewer comments</a:t>
            </a:r>
          </a:p>
          <a:p>
            <a:pPr marL="0" lvl="0" indent="0" algn="l" rtl="0">
              <a:lnSpc>
                <a:spcPct val="125000"/>
              </a:lnSpc>
              <a:spcBef>
                <a:spcPts val="400"/>
              </a:spcBef>
              <a:spcAft>
                <a:spcPts val="0"/>
              </a:spcAft>
              <a:buSzPts val="1500"/>
              <a:buNone/>
            </a:pPr>
            <a:endParaRPr lang="en-US" altLang="zh-CN" sz="1600" b="1" dirty="0">
              <a:sym typeface="+mn-ea"/>
            </a:endParaRPr>
          </a:p>
          <a:p>
            <a:pPr marL="0" lvl="0" indent="0" algn="l" rtl="0">
              <a:lnSpc>
                <a:spcPct val="125000"/>
              </a:lnSpc>
              <a:spcBef>
                <a:spcPts val="400"/>
              </a:spcBef>
              <a:spcAft>
                <a:spcPts val="0"/>
              </a:spcAft>
              <a:buSzPts val="1500"/>
              <a:buNone/>
            </a:pPr>
            <a:r>
              <a:rPr lang="en-US" altLang="zh-CN" sz="2400" b="1" dirty="0" err="1">
                <a:sym typeface="+mn-ea"/>
              </a:rPr>
              <a:t>DeepReviewer</a:t>
            </a:r>
            <a:r>
              <a:rPr lang="en-US" altLang="zh-CN" sz="2400" b="1" dirty="0">
                <a:sym typeface="+mn-ea"/>
              </a:rPr>
              <a:t> Model</a:t>
            </a:r>
            <a:endParaRPr lang="en-US" altLang="zh-CN" sz="2400" b="1" dirty="0"/>
          </a:p>
          <a:p>
            <a:pPr marL="520700" lvl="1" indent="-171450" algn="l" rtl="0">
              <a:lnSpc>
                <a:spcPct val="125000"/>
              </a:lnSpc>
              <a:spcBef>
                <a:spcPts val="400"/>
              </a:spcBef>
              <a:spcAft>
                <a:spcPts val="0"/>
              </a:spcAft>
              <a:buSzPts val="1500"/>
              <a:buChar char="○"/>
            </a:pPr>
            <a:r>
              <a:rPr lang="en-US" altLang="zh-CN" sz="2400" b="1" dirty="0">
                <a:sym typeface="+mn-ea"/>
              </a:rPr>
              <a:t>Three-stage reasoning process</a:t>
            </a:r>
            <a:endParaRPr lang="en-US" altLang="zh-CN" sz="2400" b="1" dirty="0"/>
          </a:p>
          <a:p>
            <a:pPr indent="457200"/>
            <a:r>
              <a:rPr lang="en-US" altLang="zh-CN" sz="2400" dirty="0">
                <a:sym typeface="+mn-ea"/>
              </a:rPr>
              <a:t>Novelty Verification </a:t>
            </a:r>
            <a:endParaRPr lang="en-US" altLang="zh-CN" sz="2400" dirty="0"/>
          </a:p>
          <a:p>
            <a:pPr indent="457200"/>
            <a:r>
              <a:rPr lang="en-US" altLang="zh-CN" sz="2400" dirty="0">
                <a:sym typeface="+mn-ea"/>
              </a:rPr>
              <a:t>Multi-dimensional Review </a:t>
            </a:r>
            <a:endParaRPr lang="en-US" altLang="zh-CN" sz="2400" dirty="0"/>
          </a:p>
          <a:p>
            <a:pPr indent="457200"/>
            <a:r>
              <a:rPr lang="en-US" altLang="zh-CN" sz="2400" dirty="0">
                <a:sym typeface="+mn-ea"/>
              </a:rPr>
              <a:t>Reliability Verification</a:t>
            </a:r>
            <a:endParaRPr lang="en-US" altLang="zh-CN" sz="2400" dirty="0"/>
          </a:p>
          <a:p>
            <a:pPr marL="520700" lvl="1" indent="-171450" algn="l" rtl="0">
              <a:lnSpc>
                <a:spcPct val="125000"/>
              </a:lnSpc>
              <a:spcBef>
                <a:spcPts val="400"/>
              </a:spcBef>
              <a:spcAft>
                <a:spcPts val="0"/>
              </a:spcAft>
              <a:buSzPts val="1500"/>
              <a:buChar char="○"/>
            </a:pPr>
            <a:r>
              <a:rPr lang="en-US" altLang="zh-CN" sz="2400" b="1" dirty="0">
                <a:sym typeface="+mn-ea"/>
              </a:rPr>
              <a:t>Three-modes</a:t>
            </a:r>
            <a:endParaRPr lang="en-US" altLang="zh-CN" sz="2400" b="1" dirty="0"/>
          </a:p>
          <a:p>
            <a:pPr lvl="1"/>
            <a:r>
              <a:rPr lang="en-US" altLang="zh-CN" sz="2400" dirty="0">
                <a:sym typeface="+mn-ea"/>
              </a:rPr>
              <a:t>Fast mode</a:t>
            </a:r>
            <a:endParaRPr lang="en-US" altLang="zh-CN" sz="2400" dirty="0"/>
          </a:p>
          <a:p>
            <a:pPr lvl="1"/>
            <a:r>
              <a:rPr lang="en-US" altLang="zh-CN" sz="2400" dirty="0">
                <a:sym typeface="+mn-ea"/>
              </a:rPr>
              <a:t>Standard mode</a:t>
            </a:r>
            <a:endParaRPr lang="en-US" altLang="zh-CN" sz="2400" dirty="0"/>
          </a:p>
          <a:p>
            <a:pPr lvl="1"/>
            <a:r>
              <a:rPr lang="en-US" altLang="zh-CN" sz="2400" dirty="0">
                <a:sym typeface="+mn-ea"/>
              </a:rPr>
              <a:t>Best mode</a:t>
            </a:r>
            <a:endParaRPr lang="en-US" altLang="zh-CN" sz="2400" dirty="0"/>
          </a:p>
          <a:p>
            <a:pPr marL="977900" lvl="2" indent="-171450" algn="l" rtl="0">
              <a:lnSpc>
                <a:spcPct val="125000"/>
              </a:lnSpc>
              <a:spcBef>
                <a:spcPts val="400"/>
              </a:spcBef>
              <a:spcAft>
                <a:spcPts val="0"/>
              </a:spcAft>
              <a:buSzPts val="1500"/>
              <a:buChar char="○"/>
            </a:pPr>
            <a:endParaRPr lang="en-US" altLang="zh-CN" sz="1500" dirty="0">
              <a:sym typeface="+mn-ea"/>
            </a:endParaRPr>
          </a:p>
        </p:txBody>
      </p:sp>
      <p:sp>
        <p:nvSpPr>
          <p:cNvPr id="4" name="文本框 3"/>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7" name="灯片编号占位符 6"/>
          <p:cNvSpPr>
            <a:spLocks noGrp="1"/>
          </p:cNvSpPr>
          <p:nvPr>
            <p:ph type="sldNum" sz="quarter" idx="12"/>
          </p:nvPr>
        </p:nvSpPr>
        <p:spPr/>
        <p:txBody>
          <a:bodyPr/>
          <a:lstStyle/>
          <a:p>
            <a:fld id="{A4911521-5835-3843-8C40-A05C163B5C5F}" type="slidenum">
              <a:rPr lang="en-US" smtClean="0"/>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a:sym typeface="+mn-ea"/>
              </a:rPr>
              <a:t>Main Experimental Findings: DeepReviewer</a:t>
            </a:r>
            <a:endParaRPr lang="zh-CN" altLang="en-US" dirty="0"/>
          </a:p>
        </p:txBody>
      </p:sp>
      <p:sp>
        <p:nvSpPr>
          <p:cNvPr id="2260" name="Google Shape;2260;p254"/>
          <p:cNvSpPr txBox="1"/>
          <p:nvPr/>
        </p:nvSpPr>
        <p:spPr>
          <a:xfrm>
            <a:off x="180339" y="159"/>
            <a:ext cx="7886700" cy="994172"/>
          </a:xfrm>
          <a:prstGeom prst="rect">
            <a:avLst/>
          </a:prstGeom>
          <a:noFill/>
          <a:ln>
            <a:noFill/>
          </a:ln>
        </p:spPr>
        <p:txBody>
          <a:bodyPr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lnSpc>
                <a:spcPct val="90000"/>
              </a:lnSpc>
              <a:spcBef>
                <a:spcPts val="0"/>
              </a:spcBef>
              <a:spcAft>
                <a:spcPts val="0"/>
              </a:spcAft>
              <a:buClr>
                <a:schemeClr val="dk1"/>
              </a:buClr>
              <a:buSzPts val="3300"/>
              <a:buFont typeface="Play"/>
              <a:buNone/>
            </a:pPr>
            <a:endParaRPr lang="en-GB"/>
          </a:p>
        </p:txBody>
      </p:sp>
      <p:pic>
        <p:nvPicPr>
          <p:cNvPr id="2" name="图片 1"/>
          <p:cNvPicPr>
            <a:picLocks noChangeAspect="1"/>
          </p:cNvPicPr>
          <p:nvPr/>
        </p:nvPicPr>
        <p:blipFill>
          <a:blip r:embed="rId3"/>
          <a:stretch>
            <a:fillRect/>
          </a:stretch>
        </p:blipFill>
        <p:spPr>
          <a:xfrm>
            <a:off x="1457325" y="1163955"/>
            <a:ext cx="8955405" cy="4284980"/>
          </a:xfrm>
          <a:prstGeom prst="rect">
            <a:avLst/>
          </a:prstGeom>
        </p:spPr>
      </p:pic>
      <p:sp>
        <p:nvSpPr>
          <p:cNvPr id="3" name="文本框 2"/>
          <p:cNvSpPr txBox="1"/>
          <p:nvPr/>
        </p:nvSpPr>
        <p:spPr>
          <a:xfrm>
            <a:off x="82550" y="5686425"/>
            <a:ext cx="10953115" cy="398780"/>
          </a:xfrm>
          <a:prstGeom prst="rect">
            <a:avLst/>
          </a:prstGeom>
        </p:spPr>
        <p:txBody>
          <a:bodyPr wrap="square">
            <a:spAutoFit/>
          </a:bodyPr>
          <a:lstStyle/>
          <a:p>
            <a:r>
              <a:rPr lang="en-US" altLang="zh-CN" sz="2000"/>
              <a:t>DeepReviewer wins </a:t>
            </a:r>
            <a:r>
              <a:rPr lang="en-US" altLang="zh-CN" sz="2000" b="1" u="sng"/>
              <a:t>88.21%</a:t>
            </a:r>
            <a:r>
              <a:rPr lang="en-US" altLang="zh-CN" sz="2000" u="sng"/>
              <a:t> against </a:t>
            </a:r>
            <a:r>
              <a:rPr lang="en-US" altLang="zh-CN" sz="2000" b="1" i="1" u="sng"/>
              <a:t>GPT-o1</a:t>
            </a:r>
            <a:r>
              <a:rPr lang="en-US" altLang="zh-CN" sz="2000"/>
              <a:t> and </a:t>
            </a:r>
            <a:r>
              <a:rPr lang="en-US" altLang="zh-CN" sz="2000" b="1" u="sng"/>
              <a:t>80.20%</a:t>
            </a:r>
            <a:r>
              <a:rPr lang="en-US" altLang="zh-CN" sz="2000" u="sng"/>
              <a:t> against </a:t>
            </a:r>
            <a:r>
              <a:rPr lang="en-US" altLang="zh-CN" sz="2000" b="1" i="1" u="sng"/>
              <a:t>DeepSeek-R1</a:t>
            </a:r>
            <a:r>
              <a:rPr lang="en-US" altLang="zh-CN" sz="2000"/>
              <a:t> in overall judgment.</a:t>
            </a:r>
          </a:p>
        </p:txBody>
      </p:sp>
      <p:sp>
        <p:nvSpPr>
          <p:cNvPr id="8" name="灯片编号占位符 7"/>
          <p:cNvSpPr>
            <a:spLocks noGrp="1"/>
          </p:cNvSpPr>
          <p:nvPr>
            <p:ph type="sldNum" sz="quarter" idx="12"/>
          </p:nvPr>
        </p:nvSpPr>
        <p:spPr/>
        <p:txBody>
          <a:bodyPr/>
          <a:lstStyle/>
          <a:p>
            <a:fld id="{A4911521-5835-3843-8C40-A05C163B5C5F}" type="slidenum">
              <a:rPr lang="en-US" smtClean="0"/>
              <a:t>25</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a:sym typeface="+mn-ea"/>
              </a:rPr>
              <a:t>Main Experimental Findings: DeepReviewer</a:t>
            </a:r>
            <a:endParaRPr lang="zh-CN" altLang="en-US" dirty="0"/>
          </a:p>
        </p:txBody>
      </p:sp>
      <p:sp>
        <p:nvSpPr>
          <p:cNvPr id="2260" name="Google Shape;2260;p254"/>
          <p:cNvSpPr txBox="1"/>
          <p:nvPr/>
        </p:nvSpPr>
        <p:spPr>
          <a:xfrm>
            <a:off x="180339" y="159"/>
            <a:ext cx="7886700" cy="994172"/>
          </a:xfrm>
          <a:prstGeom prst="rect">
            <a:avLst/>
          </a:prstGeom>
          <a:noFill/>
          <a:ln>
            <a:noFill/>
          </a:ln>
        </p:spPr>
        <p:txBody>
          <a:bodyPr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lnSpc>
                <a:spcPct val="90000"/>
              </a:lnSpc>
              <a:spcBef>
                <a:spcPts val="0"/>
              </a:spcBef>
              <a:spcAft>
                <a:spcPts val="0"/>
              </a:spcAft>
              <a:buClr>
                <a:schemeClr val="dk1"/>
              </a:buClr>
              <a:buSzPts val="3300"/>
              <a:buFont typeface="Play"/>
              <a:buNone/>
            </a:pPr>
            <a:endParaRPr lang="en-GB"/>
          </a:p>
        </p:txBody>
      </p:sp>
      <p:pic>
        <p:nvPicPr>
          <p:cNvPr id="2" name="图片 1"/>
          <p:cNvPicPr>
            <a:picLocks noChangeAspect="1"/>
          </p:cNvPicPr>
          <p:nvPr/>
        </p:nvPicPr>
        <p:blipFill>
          <a:blip r:embed="rId3"/>
          <a:srcRect b="19626"/>
          <a:stretch>
            <a:fillRect/>
          </a:stretch>
        </p:blipFill>
        <p:spPr>
          <a:xfrm>
            <a:off x="818515" y="1450340"/>
            <a:ext cx="10083800" cy="3709035"/>
          </a:xfrm>
          <a:prstGeom prst="rect">
            <a:avLst/>
          </a:prstGeom>
        </p:spPr>
      </p:pic>
      <p:sp>
        <p:nvSpPr>
          <p:cNvPr id="3" name="文本框 2"/>
          <p:cNvSpPr txBox="1"/>
          <p:nvPr/>
        </p:nvSpPr>
        <p:spPr>
          <a:xfrm>
            <a:off x="368935" y="5473700"/>
            <a:ext cx="10533380" cy="398780"/>
          </a:xfrm>
          <a:prstGeom prst="rect">
            <a:avLst/>
          </a:prstGeom>
        </p:spPr>
        <p:txBody>
          <a:bodyPr wrap="square">
            <a:spAutoFit/>
          </a:bodyPr>
          <a:lstStyle/>
          <a:p>
            <a:r>
              <a:rPr lang="en-US" altLang="zh-CN" sz="2000"/>
              <a:t>DeepReviewer shows </a:t>
            </a:r>
            <a:r>
              <a:rPr lang="en-US" altLang="zh-CN" sz="2000" b="1" i="1" u="sng"/>
              <a:t>minimal score increase (0.31 points)</a:t>
            </a:r>
            <a:r>
              <a:rPr lang="en-US" altLang="zh-CN" sz="2000"/>
              <a:t> under </a:t>
            </a:r>
            <a:r>
              <a:rPr lang="en-US" altLang="zh-CN" sz="2000" b="1" u="sng"/>
              <a:t>adversarial attacks</a:t>
            </a:r>
            <a:r>
              <a:rPr lang="en-US" altLang="zh-CN" sz="2000"/>
              <a:t>."</a:t>
            </a:r>
          </a:p>
        </p:txBody>
      </p:sp>
      <p:sp>
        <p:nvSpPr>
          <p:cNvPr id="8" name="灯片编号占位符 7"/>
          <p:cNvSpPr>
            <a:spLocks noGrp="1"/>
          </p:cNvSpPr>
          <p:nvPr>
            <p:ph type="sldNum" sz="quarter" idx="12"/>
          </p:nvPr>
        </p:nvSpPr>
        <p:spPr/>
        <p:txBody>
          <a:bodyPr/>
          <a:lstStyle/>
          <a:p>
            <a:fld id="{A4911521-5835-3843-8C40-A05C163B5C5F}" type="slidenum">
              <a:rPr lang="en-US" smtClean="0"/>
              <a:t>26</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fontScale="90000"/>
          </a:bodyPr>
          <a:lstStyle/>
          <a:p>
            <a:r>
              <a:rPr lang="en-US" altLang="zh-CN">
                <a:sym typeface="+mn-ea"/>
              </a:rPr>
              <a:t>Main Experimental Findings: DeepReviewer Test-Time Scaling</a:t>
            </a:r>
            <a:endParaRPr lang="zh-CN" altLang="en-US" dirty="0"/>
          </a:p>
        </p:txBody>
      </p:sp>
      <p:sp>
        <p:nvSpPr>
          <p:cNvPr id="2260" name="Google Shape;2260;p254"/>
          <p:cNvSpPr txBox="1"/>
          <p:nvPr/>
        </p:nvSpPr>
        <p:spPr>
          <a:xfrm>
            <a:off x="358139" y="36354"/>
            <a:ext cx="7886700" cy="994172"/>
          </a:xfrm>
          <a:prstGeom prst="rect">
            <a:avLst/>
          </a:prstGeom>
          <a:noFill/>
          <a:ln>
            <a:noFill/>
          </a:ln>
        </p:spPr>
        <p:txBody>
          <a:bodyPr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lnSpc>
                <a:spcPct val="90000"/>
              </a:lnSpc>
              <a:spcBef>
                <a:spcPts val="0"/>
              </a:spcBef>
              <a:spcAft>
                <a:spcPts val="0"/>
              </a:spcAft>
              <a:buClr>
                <a:schemeClr val="dk1"/>
              </a:buClr>
              <a:buSzPts val="3300"/>
              <a:buFont typeface="Play"/>
              <a:buNone/>
            </a:pPr>
            <a:endParaRPr lang="en-GB"/>
          </a:p>
        </p:txBody>
      </p:sp>
      <p:pic>
        <p:nvPicPr>
          <p:cNvPr id="2" name="图片 1"/>
          <p:cNvPicPr>
            <a:picLocks noChangeAspect="1"/>
          </p:cNvPicPr>
          <p:nvPr/>
        </p:nvPicPr>
        <p:blipFill>
          <a:blip r:embed="rId3"/>
          <a:stretch>
            <a:fillRect/>
          </a:stretch>
        </p:blipFill>
        <p:spPr>
          <a:xfrm>
            <a:off x="2052955" y="1195070"/>
            <a:ext cx="8086725" cy="4276090"/>
          </a:xfrm>
          <a:prstGeom prst="rect">
            <a:avLst/>
          </a:prstGeom>
        </p:spPr>
      </p:pic>
      <p:sp>
        <p:nvSpPr>
          <p:cNvPr id="3" name="文本框 2"/>
          <p:cNvSpPr txBox="1"/>
          <p:nvPr/>
        </p:nvSpPr>
        <p:spPr>
          <a:xfrm>
            <a:off x="641350" y="5640070"/>
            <a:ext cx="11174095" cy="706755"/>
          </a:xfrm>
          <a:prstGeom prst="rect">
            <a:avLst/>
          </a:prstGeom>
        </p:spPr>
        <p:txBody>
          <a:bodyPr wrap="square">
            <a:spAutoFit/>
          </a:bodyPr>
          <a:lstStyle/>
          <a:p>
            <a:r>
              <a:rPr lang="en-US" altLang="zh-CN" sz="2000"/>
              <a:t>Both </a:t>
            </a:r>
            <a:r>
              <a:rPr lang="en-US" altLang="zh-CN" sz="2000" b="1" i="1" u="sng"/>
              <a:t>Reasoning Path Scaling</a:t>
            </a:r>
            <a:r>
              <a:rPr lang="en-US" altLang="zh-CN" sz="2000"/>
              <a:t> and </a:t>
            </a:r>
            <a:r>
              <a:rPr lang="en-US" altLang="zh-CN" sz="2000" b="1" i="1" u="sng"/>
              <a:t>Reviewer Scaling</a:t>
            </a:r>
            <a:r>
              <a:rPr lang="en-US" altLang="zh-CN" sz="2000"/>
              <a:t> demonstrate consistent performance improvements with </a:t>
            </a:r>
            <a:r>
              <a:rPr lang="en-US" altLang="zh-CN" sz="2000" u="sng"/>
              <a:t>increased computation in Test-Time</a:t>
            </a:r>
            <a:r>
              <a:rPr lang="en-US" altLang="zh-CN" sz="2000"/>
              <a:t>.</a:t>
            </a:r>
          </a:p>
        </p:txBody>
      </p:sp>
      <p:sp>
        <p:nvSpPr>
          <p:cNvPr id="8" name="灯片编号占位符 7"/>
          <p:cNvSpPr>
            <a:spLocks noGrp="1"/>
          </p:cNvSpPr>
          <p:nvPr>
            <p:ph type="sldNum" sz="quarter" idx="12"/>
          </p:nvPr>
        </p:nvSpPr>
        <p:spPr/>
        <p:txBody>
          <a:bodyPr/>
          <a:lstStyle/>
          <a:p>
            <a:fld id="{A4911521-5835-3843-8C40-A05C163B5C5F}" type="slidenum">
              <a:rPr lang="en-US" smtClean="0"/>
              <a:t>27</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sz="2800" dirty="0"/>
              <a:t>Collaborating on the peer review for World Model@ ICLR 2025.</a:t>
            </a:r>
          </a:p>
        </p:txBody>
      </p:sp>
      <p:pic>
        <p:nvPicPr>
          <p:cNvPr id="2" name="图片 1"/>
          <p:cNvPicPr>
            <a:picLocks noChangeAspect="1"/>
          </p:cNvPicPr>
          <p:nvPr/>
        </p:nvPicPr>
        <p:blipFill>
          <a:blip r:embed="rId3"/>
          <a:stretch>
            <a:fillRect/>
          </a:stretch>
        </p:blipFill>
        <p:spPr>
          <a:xfrm>
            <a:off x="83185" y="1191260"/>
            <a:ext cx="6502400" cy="5207000"/>
          </a:xfrm>
          <a:prstGeom prst="rect">
            <a:avLst/>
          </a:prstGeom>
        </p:spPr>
      </p:pic>
      <p:sp>
        <p:nvSpPr>
          <p:cNvPr id="7" name="文本框 6"/>
          <p:cNvSpPr txBox="1"/>
          <p:nvPr/>
        </p:nvSpPr>
        <p:spPr>
          <a:xfrm>
            <a:off x="6668770" y="3503295"/>
            <a:ext cx="5523230" cy="2122805"/>
          </a:xfrm>
          <a:prstGeom prst="rect">
            <a:avLst/>
          </a:prstGeom>
          <a:noFill/>
        </p:spPr>
        <p:txBody>
          <a:bodyPr wrap="square" rtlCol="0" anchor="t">
            <a:spAutoFit/>
          </a:bodyPr>
          <a:lstStyle/>
          <a:p>
            <a:pPr indent="0">
              <a:lnSpc>
                <a:spcPct val="150000"/>
              </a:lnSpc>
              <a:buFont typeface="Arial" panose="020B0604020202090204" pitchFamily="34" charset="0"/>
              <a:buNone/>
            </a:pPr>
            <a:r>
              <a:rPr lang="en-US" altLang="zh-CN" b="1">
                <a:latin typeface="Arial Bold" panose="020B0604020202090204" charset="0"/>
                <a:cs typeface="Arial Bold" panose="020B0604020202090204" charset="0"/>
              </a:rPr>
              <a:t>Suggection: CHECK</a:t>
            </a:r>
          </a:p>
          <a:p>
            <a:pPr indent="0">
              <a:lnSpc>
                <a:spcPct val="150000"/>
              </a:lnSpc>
              <a:buFont typeface="Arial" panose="020B0604020202090204" pitchFamily="34" charset="0"/>
              <a:buNone/>
            </a:pPr>
            <a:r>
              <a:rPr lang="en-US" altLang="zh-CN" sz="1400" b="1">
                <a:latin typeface="Arial Bold" panose="020B0604020202090204" charset="0"/>
                <a:cs typeface="Arial Bold" panose="020B0604020202090204" charset="0"/>
              </a:rPr>
              <a:t>C</a:t>
            </a:r>
            <a:r>
              <a:rPr lang="en-US" altLang="zh-CN" sz="1400"/>
              <a:t>areful - Maintain a careful approach when relying on AI reviews</a:t>
            </a:r>
          </a:p>
          <a:p>
            <a:pPr indent="0">
              <a:lnSpc>
                <a:spcPct val="150000"/>
              </a:lnSpc>
              <a:buFont typeface="Arial" panose="020B0604020202090204" pitchFamily="34" charset="0"/>
              <a:buNone/>
            </a:pPr>
            <a:r>
              <a:rPr lang="en-US" altLang="zh-CN" sz="1400" b="1">
                <a:latin typeface="Arial Bold" panose="020B0604020202090204" charset="0"/>
                <a:cs typeface="Arial Bold" panose="020B0604020202090204" charset="0"/>
              </a:rPr>
              <a:t>H</a:t>
            </a:r>
            <a:r>
              <a:rPr lang="en-US" altLang="zh-CN" sz="1400"/>
              <a:t>armonize - Harmonize AI insights with human expertise</a:t>
            </a:r>
          </a:p>
          <a:p>
            <a:pPr indent="0">
              <a:lnSpc>
                <a:spcPct val="150000"/>
              </a:lnSpc>
              <a:buFont typeface="Arial" panose="020B0604020202090204" pitchFamily="34" charset="0"/>
              <a:buNone/>
            </a:pPr>
            <a:r>
              <a:rPr lang="en-US" altLang="zh-CN" sz="1400" b="1">
                <a:latin typeface="Arial Bold" panose="020B0604020202090204" charset="0"/>
                <a:cs typeface="Arial Bold" panose="020B0604020202090204" charset="0"/>
              </a:rPr>
              <a:t>E</a:t>
            </a:r>
            <a:r>
              <a:rPr lang="en-US" altLang="zh-CN" sz="1400"/>
              <a:t>valuate - Evaluate the AI's reasoning path and evidence</a:t>
            </a:r>
          </a:p>
          <a:p>
            <a:pPr indent="0">
              <a:lnSpc>
                <a:spcPct val="150000"/>
              </a:lnSpc>
              <a:buFont typeface="Arial" panose="020B0604020202090204" pitchFamily="34" charset="0"/>
              <a:buNone/>
            </a:pPr>
            <a:r>
              <a:rPr lang="en-US" altLang="zh-CN" sz="1400" b="1">
                <a:latin typeface="Arial Bold" panose="020B0604020202090204" charset="0"/>
                <a:cs typeface="Arial Bold" panose="020B0604020202090204" charset="0"/>
              </a:rPr>
              <a:t>C</a:t>
            </a:r>
            <a:r>
              <a:rPr lang="en-US" altLang="zh-CN" sz="1400"/>
              <a:t>onsider - Consider context and domain-specific limitations</a:t>
            </a:r>
          </a:p>
          <a:p>
            <a:pPr indent="0">
              <a:lnSpc>
                <a:spcPct val="150000"/>
              </a:lnSpc>
              <a:buFont typeface="Arial" panose="020B0604020202090204" pitchFamily="34" charset="0"/>
              <a:buNone/>
            </a:pPr>
            <a:r>
              <a:rPr lang="en-US" altLang="zh-CN" sz="1400" b="1">
                <a:latin typeface="Arial Bold" panose="020B0604020202090204" charset="0"/>
                <a:cs typeface="Arial Bold" panose="020B0604020202090204" charset="0"/>
              </a:rPr>
              <a:t>K</a:t>
            </a:r>
            <a:r>
              <a:rPr lang="en-US" altLang="zh-CN" sz="1400"/>
              <a:t>now - Know when to override AI suggestions based on expertise</a:t>
            </a:r>
          </a:p>
        </p:txBody>
      </p:sp>
      <p:sp>
        <p:nvSpPr>
          <p:cNvPr id="3" name="文本框 2"/>
          <p:cNvSpPr txBox="1"/>
          <p:nvPr/>
        </p:nvSpPr>
        <p:spPr>
          <a:xfrm>
            <a:off x="6762750" y="1306195"/>
            <a:ext cx="5523230" cy="1568450"/>
          </a:xfrm>
          <a:prstGeom prst="rect">
            <a:avLst/>
          </a:prstGeom>
          <a:noFill/>
        </p:spPr>
        <p:txBody>
          <a:bodyPr wrap="square" rtlCol="0" anchor="t">
            <a:spAutoFit/>
          </a:bodyPr>
          <a:lstStyle/>
          <a:p>
            <a:pPr indent="0">
              <a:lnSpc>
                <a:spcPct val="150000"/>
              </a:lnSpc>
              <a:buFont typeface="Arial" panose="020B0604020202090204" pitchFamily="34" charset="0"/>
              <a:buNone/>
            </a:pPr>
            <a:r>
              <a:rPr lang="en-US" altLang="zh-CN" sz="3200" b="1"/>
              <a:t>Provide feedback to </a:t>
            </a:r>
            <a:r>
              <a:rPr lang="en-US" altLang="zh-CN" sz="3200" b="1">
                <a:solidFill>
                  <a:schemeClr val="tx2"/>
                </a:solidFill>
              </a:rPr>
              <a:t>Reviewers</a:t>
            </a:r>
            <a:endParaRPr lang="en-US" altLang="zh-CN" sz="3200" b="1"/>
          </a:p>
          <a:p>
            <a:pPr indent="0">
              <a:lnSpc>
                <a:spcPct val="150000"/>
              </a:lnSpc>
              <a:buFont typeface="Arial" panose="020B0604020202090204" pitchFamily="34" charset="0"/>
              <a:buNone/>
            </a:pPr>
            <a:r>
              <a:rPr lang="en-US" altLang="zh-CN" sz="3200" b="1"/>
              <a:t>Rather than </a:t>
            </a:r>
            <a:r>
              <a:rPr lang="en-US" altLang="zh-CN" sz="3200" b="1">
                <a:solidFill>
                  <a:schemeClr val="tx2"/>
                </a:solidFill>
              </a:rPr>
              <a:t>Authors</a:t>
            </a:r>
          </a:p>
        </p:txBody>
      </p:sp>
      <p:sp>
        <p:nvSpPr>
          <p:cNvPr id="6" name="灯片编号占位符 5"/>
          <p:cNvSpPr>
            <a:spLocks noGrp="1"/>
          </p:cNvSpPr>
          <p:nvPr>
            <p:ph type="sldNum" sz="quarter" idx="12"/>
          </p:nvPr>
        </p:nvSpPr>
        <p:spPr/>
        <p:txBody>
          <a:bodyPr/>
          <a:lstStyle/>
          <a:p>
            <a:fld id="{A4911521-5835-3843-8C40-A05C163B5C5F}"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sz="2800" dirty="0"/>
              <a:t>Try Our Online AI Review</a:t>
            </a:r>
          </a:p>
        </p:txBody>
      </p:sp>
      <p:sp>
        <p:nvSpPr>
          <p:cNvPr id="6" name="灯片编号占位符 5"/>
          <p:cNvSpPr>
            <a:spLocks noGrp="1"/>
          </p:cNvSpPr>
          <p:nvPr>
            <p:ph type="sldNum" sz="quarter" idx="12"/>
          </p:nvPr>
        </p:nvSpPr>
        <p:spPr/>
        <p:txBody>
          <a:bodyPr/>
          <a:lstStyle/>
          <a:p>
            <a:fld id="{A4911521-5835-3843-8C40-A05C163B5C5F}" type="slidenum">
              <a:rPr lang="en-US" smtClean="0"/>
              <a:t>29</a:t>
            </a:fld>
            <a:endParaRPr lang="en-US" dirty="0"/>
          </a:p>
        </p:txBody>
      </p:sp>
      <p:pic>
        <p:nvPicPr>
          <p:cNvPr id="8" name="图片 7"/>
          <p:cNvPicPr>
            <a:picLocks noChangeAspect="1"/>
          </p:cNvPicPr>
          <p:nvPr/>
        </p:nvPicPr>
        <p:blipFill>
          <a:blip r:embed="rId3"/>
          <a:stretch>
            <a:fillRect/>
          </a:stretch>
        </p:blipFill>
        <p:spPr>
          <a:xfrm>
            <a:off x="5298218" y="0"/>
            <a:ext cx="6893783" cy="6492140"/>
          </a:xfrm>
          <a:prstGeom prst="rect">
            <a:avLst/>
          </a:prstGeom>
        </p:spPr>
      </p:pic>
      <p:sp>
        <p:nvSpPr>
          <p:cNvPr id="10" name="对话气泡: 圆角矩形 1"/>
          <p:cNvSpPr/>
          <p:nvPr/>
        </p:nvSpPr>
        <p:spPr>
          <a:xfrm>
            <a:off x="3477127" y="5065295"/>
            <a:ext cx="1720515" cy="327212"/>
          </a:xfrm>
          <a:prstGeom prst="wedgeRoundRectCallout">
            <a:avLst>
              <a:gd name="adj1" fmla="val 61347"/>
              <a:gd name="adj2" fmla="val -24811"/>
              <a:gd name="adj3" fmla="val 16667"/>
            </a:avLst>
          </a:prstGeom>
          <a:solidFill>
            <a:schemeClr val="accent6">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chemeClr val="tx1"/>
                </a:solidFill>
                <a:latin typeface="Calibri" panose="020F0502020204030204" pitchFamily="34" charset="0"/>
                <a:cs typeface="Calibri" panose="020F0502020204030204" pitchFamily="34" charset="0"/>
              </a:rPr>
              <a:t>Upload PDF</a:t>
            </a:r>
            <a:endParaRPr lang="zh-CN" altLang="en-US" sz="1600" dirty="0">
              <a:solidFill>
                <a:schemeClr val="tx1"/>
              </a:solidFill>
              <a:latin typeface="Calibri" panose="020F0502020204030204" pitchFamily="34" charset="0"/>
              <a:cs typeface="Calibri" panose="020F0502020204030204" pitchFamily="34" charset="0"/>
              <a:sym typeface="+mn-ea"/>
            </a:endParaRPr>
          </a:p>
        </p:txBody>
      </p:sp>
      <p:sp>
        <p:nvSpPr>
          <p:cNvPr id="11" name="对话气泡: 圆角矩形 1"/>
          <p:cNvSpPr/>
          <p:nvPr/>
        </p:nvSpPr>
        <p:spPr>
          <a:xfrm>
            <a:off x="3477127" y="6015790"/>
            <a:ext cx="1720516" cy="327212"/>
          </a:xfrm>
          <a:prstGeom prst="wedgeRoundRectCallout">
            <a:avLst>
              <a:gd name="adj1" fmla="val 61347"/>
              <a:gd name="adj2" fmla="val -24811"/>
              <a:gd name="adj3" fmla="val 16667"/>
            </a:avLst>
          </a:prstGeom>
          <a:solidFill>
            <a:schemeClr val="accent6">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chemeClr val="tx1"/>
                </a:solidFill>
                <a:latin typeface="Calibri" panose="020F0502020204030204" pitchFamily="34" charset="0"/>
                <a:cs typeface="Calibri" panose="020F0502020204030204" pitchFamily="34" charset="0"/>
              </a:rPr>
              <a:t>Choose Reviewer</a:t>
            </a:r>
            <a:endParaRPr lang="zh-CN" altLang="en-US" sz="1600" dirty="0">
              <a:solidFill>
                <a:schemeClr val="tx1"/>
              </a:solidFill>
              <a:latin typeface="Calibri" panose="020F0502020204030204" pitchFamily="34" charset="0"/>
              <a:cs typeface="Calibri" panose="020F0502020204030204" pitchFamily="34" charset="0"/>
              <a:sym typeface="+mn-ea"/>
            </a:endParaRPr>
          </a:p>
        </p:txBody>
      </p:sp>
      <p:sp>
        <p:nvSpPr>
          <p:cNvPr id="17" name="对话气泡: 圆角矩形 1"/>
          <p:cNvSpPr/>
          <p:nvPr/>
        </p:nvSpPr>
        <p:spPr>
          <a:xfrm>
            <a:off x="8987590" y="4981074"/>
            <a:ext cx="2418347" cy="327212"/>
          </a:xfrm>
          <a:prstGeom prst="wedgeRoundRectCallout">
            <a:avLst>
              <a:gd name="adj1" fmla="val 39787"/>
              <a:gd name="adj2" fmla="val -83643"/>
              <a:gd name="adj3" fmla="val 16667"/>
            </a:avLst>
          </a:prstGeom>
          <a:solidFill>
            <a:schemeClr val="accent6">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chemeClr val="tx1"/>
                </a:solidFill>
                <a:latin typeface="Calibri" panose="020F0502020204030204" pitchFamily="34" charset="0"/>
                <a:cs typeface="Calibri" panose="020F0502020204030204" pitchFamily="34" charset="0"/>
                <a:sym typeface="+mn-ea"/>
              </a:rPr>
              <a:t>Real time review results</a:t>
            </a:r>
          </a:p>
        </p:txBody>
      </p:sp>
      <p:pic>
        <p:nvPicPr>
          <p:cNvPr id="23" name="图片 22"/>
          <p:cNvPicPr>
            <a:picLocks noChangeAspect="1"/>
          </p:cNvPicPr>
          <p:nvPr/>
        </p:nvPicPr>
        <p:blipFill>
          <a:blip r:embed="rId4"/>
          <a:stretch>
            <a:fillRect/>
          </a:stretch>
        </p:blipFill>
        <p:spPr>
          <a:xfrm>
            <a:off x="950494" y="1165411"/>
            <a:ext cx="3072063" cy="3072063"/>
          </a:xfrm>
          <a:prstGeom prst="rect">
            <a:avLst/>
          </a:prstGeom>
        </p:spPr>
      </p:pic>
      <p:sp>
        <p:nvSpPr>
          <p:cNvPr id="25" name="文本框 24"/>
          <p:cNvSpPr txBox="1"/>
          <p:nvPr/>
        </p:nvSpPr>
        <p:spPr>
          <a:xfrm>
            <a:off x="950494" y="4199656"/>
            <a:ext cx="6755732" cy="369332"/>
          </a:xfrm>
          <a:prstGeom prst="rect">
            <a:avLst/>
          </a:prstGeom>
          <a:noFill/>
        </p:spPr>
        <p:txBody>
          <a:bodyPr wrap="square">
            <a:spAutoFit/>
          </a:bodyPr>
          <a:lstStyle/>
          <a:p>
            <a:r>
              <a:rPr lang="en-US" altLang="en-GB" b="1" dirty="0" err="1"/>
              <a:t>Deep</a:t>
            </a:r>
            <a:r>
              <a:rPr lang="en-US" altLang="en-GB" sz="1800" b="1" dirty="0" err="1">
                <a:solidFill>
                  <a:schemeClr val="tx1"/>
                </a:solidFill>
              </a:rPr>
              <a:t>Reviewer</a:t>
            </a:r>
            <a:r>
              <a:rPr lang="en-US" altLang="en-GB" sz="1800" b="1" dirty="0">
                <a:solidFill>
                  <a:schemeClr val="tx1"/>
                </a:solidFill>
              </a:rPr>
              <a:t> &amp; </a:t>
            </a:r>
            <a:r>
              <a:rPr lang="en-US" altLang="en-GB" sz="1800" b="1" dirty="0" err="1">
                <a:solidFill>
                  <a:schemeClr val="tx1"/>
                </a:solidFill>
              </a:rPr>
              <a:t>SafeReviewer</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3</a:t>
            </a:fld>
            <a:endParaRPr lang="en-US" dirty="0"/>
          </a:p>
        </p:txBody>
      </p:sp>
      <p:sp>
        <p:nvSpPr>
          <p:cNvPr id="4" name="TextBox 6"/>
          <p:cNvSpPr txBox="1"/>
          <p:nvPr/>
        </p:nvSpPr>
        <p:spPr>
          <a:xfrm>
            <a:off x="-98431" y="1876268"/>
            <a:ext cx="11652262" cy="953135"/>
          </a:xfrm>
          <a:prstGeom prst="rect">
            <a:avLst/>
          </a:prstGeom>
          <a:noFill/>
        </p:spPr>
        <p:txBody>
          <a:bodyPr wrap="square" rtlCol="0">
            <a:spAutoFit/>
          </a:bodyPr>
          <a:lstStyle/>
          <a:p>
            <a:pPr lvl="1" indent="0">
              <a:buFont typeface="Arial" panose="020B0604020202090204" pitchFamily="34" charset="0"/>
              <a:buNone/>
            </a:pPr>
            <a:r>
              <a:rPr lang="en-US" sz="2800" b="1" dirty="0">
                <a:solidFill>
                  <a:schemeClr val="tx1"/>
                </a:solidFill>
                <a:latin typeface="Calibri" panose="020F0502020204030204" pitchFamily="34" charset="0"/>
                <a:cs typeface="Calibri" panose="020F0502020204030204" pitchFamily="34" charset="0"/>
              </a:rPr>
              <a:t>The research cycle for experimental science disciplines</a:t>
            </a:r>
          </a:p>
          <a:p>
            <a:pPr marL="800100" lvl="1" indent="-342900">
              <a:buFont typeface="Arial" panose="020B0604020202090204" pitchFamily="34" charset="0"/>
              <a:buChar char="•"/>
            </a:pPr>
            <a:endParaRPr lang="en-US" sz="2800" b="1" dirty="0">
              <a:solidFill>
                <a:schemeClr val="tx1"/>
              </a:solidFill>
              <a:latin typeface="Calibri" panose="020F0502020204030204" pitchFamily="34" charset="0"/>
              <a:cs typeface="Calibri" panose="020F0502020204030204" pitchFamily="34" charset="0"/>
            </a:endParaRPr>
          </a:p>
        </p:txBody>
      </p:sp>
      <p:sp>
        <p:nvSpPr>
          <p:cNvPr id="5" name="矩形 4"/>
          <p:cNvSpPr/>
          <p:nvPr/>
        </p:nvSpPr>
        <p:spPr>
          <a:xfrm>
            <a:off x="841375" y="3582035"/>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literature survey</a:t>
            </a:r>
          </a:p>
        </p:txBody>
      </p:sp>
      <p:sp>
        <p:nvSpPr>
          <p:cNvPr id="6" name="矩形 5"/>
          <p:cNvSpPr/>
          <p:nvPr/>
        </p:nvSpPr>
        <p:spPr>
          <a:xfrm>
            <a:off x="2482215" y="3582035"/>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idea </a:t>
            </a:r>
          </a:p>
          <a:p>
            <a:pPr algn="ctr"/>
            <a:r>
              <a:rPr lang="en-US" altLang="zh-CN" sz="2000">
                <a:solidFill>
                  <a:schemeClr val="tx1"/>
                </a:solidFill>
                <a:latin typeface="Times New Roman Regular" panose="02020503050405090304" charset="0"/>
                <a:cs typeface="Times New Roman Regular" panose="02020503050405090304" charset="0"/>
              </a:rPr>
              <a:t>generation</a:t>
            </a:r>
          </a:p>
        </p:txBody>
      </p:sp>
      <p:sp>
        <p:nvSpPr>
          <p:cNvPr id="7" name="矩形 6"/>
          <p:cNvSpPr/>
          <p:nvPr/>
        </p:nvSpPr>
        <p:spPr>
          <a:xfrm>
            <a:off x="4123055" y="3582035"/>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project </a:t>
            </a:r>
          </a:p>
          <a:p>
            <a:pPr algn="ctr"/>
            <a:r>
              <a:rPr lang="en-US" altLang="zh-CN" sz="2000">
                <a:solidFill>
                  <a:schemeClr val="tx1"/>
                </a:solidFill>
                <a:latin typeface="Times New Roman Regular" panose="02020503050405090304" charset="0"/>
                <a:cs typeface="Times New Roman Regular" panose="02020503050405090304" charset="0"/>
              </a:rPr>
              <a:t>design</a:t>
            </a:r>
          </a:p>
        </p:txBody>
      </p:sp>
      <p:sp>
        <p:nvSpPr>
          <p:cNvPr id="8" name="矩形 7"/>
          <p:cNvSpPr/>
          <p:nvPr/>
        </p:nvSpPr>
        <p:spPr>
          <a:xfrm>
            <a:off x="5763895" y="3582035"/>
            <a:ext cx="183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experimentation</a:t>
            </a:r>
          </a:p>
        </p:txBody>
      </p:sp>
      <p:sp>
        <p:nvSpPr>
          <p:cNvPr id="9" name="矩形 8"/>
          <p:cNvSpPr/>
          <p:nvPr/>
        </p:nvSpPr>
        <p:spPr>
          <a:xfrm>
            <a:off x="9370060" y="3573145"/>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peer review</a:t>
            </a:r>
          </a:p>
        </p:txBody>
      </p:sp>
      <p:sp>
        <p:nvSpPr>
          <p:cNvPr id="10" name="矩形 9"/>
          <p:cNvSpPr/>
          <p:nvPr/>
        </p:nvSpPr>
        <p:spPr>
          <a:xfrm>
            <a:off x="10793730" y="3573145"/>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social impact</a:t>
            </a:r>
          </a:p>
        </p:txBody>
      </p:sp>
      <p:sp>
        <p:nvSpPr>
          <p:cNvPr id="11" name="矩形 10"/>
          <p:cNvSpPr/>
          <p:nvPr/>
        </p:nvSpPr>
        <p:spPr>
          <a:xfrm>
            <a:off x="7944485" y="3582035"/>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write up</a:t>
            </a:r>
          </a:p>
        </p:txBody>
      </p:sp>
      <p:cxnSp>
        <p:nvCxnSpPr>
          <p:cNvPr id="12" name="直接箭头连接符 18"/>
          <p:cNvCxnSpPr>
            <a:stCxn id="5" idx="3"/>
            <a:endCxn id="6" idx="1"/>
          </p:cNvCxnSpPr>
          <p:nvPr/>
        </p:nvCxnSpPr>
        <p:spPr>
          <a:xfrm>
            <a:off x="2137410" y="4015105"/>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9"/>
          <p:cNvCxnSpPr>
            <a:stCxn id="6" idx="3"/>
            <a:endCxn id="7" idx="1"/>
          </p:cNvCxnSpPr>
          <p:nvPr/>
        </p:nvCxnSpPr>
        <p:spPr>
          <a:xfrm>
            <a:off x="3778250" y="4015105"/>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20"/>
          <p:cNvCxnSpPr>
            <a:stCxn id="7" idx="3"/>
            <a:endCxn id="8" idx="1"/>
          </p:cNvCxnSpPr>
          <p:nvPr/>
        </p:nvCxnSpPr>
        <p:spPr>
          <a:xfrm>
            <a:off x="5419090" y="4015105"/>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21"/>
          <p:cNvCxnSpPr>
            <a:stCxn id="8" idx="3"/>
            <a:endCxn id="11" idx="1"/>
          </p:cNvCxnSpPr>
          <p:nvPr/>
        </p:nvCxnSpPr>
        <p:spPr>
          <a:xfrm>
            <a:off x="7599680" y="4015105"/>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22"/>
          <p:cNvCxnSpPr>
            <a:stCxn id="11" idx="3"/>
          </p:cNvCxnSpPr>
          <p:nvPr/>
        </p:nvCxnSpPr>
        <p:spPr>
          <a:xfrm>
            <a:off x="9024620" y="4015105"/>
            <a:ext cx="34560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23"/>
          <p:cNvCxnSpPr>
            <a:stCxn id="9" idx="3"/>
          </p:cNvCxnSpPr>
          <p:nvPr/>
        </p:nvCxnSpPr>
        <p:spPr>
          <a:xfrm>
            <a:off x="10450195" y="4006215"/>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26"/>
          <p:cNvCxnSpPr/>
          <p:nvPr/>
        </p:nvCxnSpPr>
        <p:spPr>
          <a:xfrm>
            <a:off x="436245" y="4015105"/>
            <a:ext cx="407670" cy="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肘形连接符 18"/>
          <p:cNvCxnSpPr/>
          <p:nvPr/>
        </p:nvCxnSpPr>
        <p:spPr>
          <a:xfrm rot="10800000">
            <a:off x="645160" y="3147060"/>
            <a:ext cx="7122795" cy="866775"/>
          </a:xfrm>
          <a:prstGeom prst="bentConnector3">
            <a:avLst>
              <a:gd name="adj1" fmla="val 0"/>
            </a:avLst>
          </a:prstGeom>
          <a:ln w="19050">
            <a:solidFill>
              <a:schemeClr val="tx1"/>
            </a:solidFill>
            <a:tailEnd type="none"/>
          </a:ln>
        </p:spPr>
        <p:style>
          <a:lnRef idx="2">
            <a:schemeClr val="accent1"/>
          </a:lnRef>
          <a:fillRef idx="0">
            <a:srgbClr val="FFFFFF"/>
          </a:fillRef>
          <a:effectRef idx="0">
            <a:srgbClr val="FFFFFF"/>
          </a:effectRef>
          <a:fontRef idx="minor">
            <a:schemeClr val="tx1"/>
          </a:fontRef>
        </p:style>
      </p:cxnSp>
      <p:cxnSp>
        <p:nvCxnSpPr>
          <p:cNvPr id="20" name="直接箭头连接符 28"/>
          <p:cNvCxnSpPr/>
          <p:nvPr/>
        </p:nvCxnSpPr>
        <p:spPr>
          <a:xfrm>
            <a:off x="650240" y="3146425"/>
            <a:ext cx="0" cy="87058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9"/>
          <p:cNvCxnSpPr/>
          <p:nvPr/>
        </p:nvCxnSpPr>
        <p:spPr>
          <a:xfrm>
            <a:off x="2307590" y="3150870"/>
            <a:ext cx="0" cy="859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30"/>
          <p:cNvCxnSpPr/>
          <p:nvPr/>
        </p:nvCxnSpPr>
        <p:spPr>
          <a:xfrm>
            <a:off x="3950335" y="3141980"/>
            <a:ext cx="0" cy="868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32"/>
          <p:cNvCxnSpPr/>
          <p:nvPr/>
        </p:nvCxnSpPr>
        <p:spPr>
          <a:xfrm>
            <a:off x="5591175" y="3150870"/>
            <a:ext cx="0" cy="85090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0" y="36195"/>
            <a:ext cx="12945979" cy="917575"/>
          </a:xfrm>
        </p:spPr>
        <p:txBody>
          <a:bodyPr>
            <a:normAutofit fontScale="90000"/>
          </a:bodyPr>
          <a:lstStyle/>
          <a:p>
            <a:r>
              <a:rPr lang="en-US" altLang="zh-CN" sz="2800" dirty="0" err="1">
                <a:solidFill>
                  <a:schemeClr val="accent5"/>
                </a:solidFill>
                <a:sym typeface="+mn-ea"/>
              </a:rPr>
              <a:t>Aira</a:t>
            </a:r>
            <a:r>
              <a:rPr lang="en-US" altLang="zh-CN" sz="2800" dirty="0" err="1">
                <a:solidFill>
                  <a:schemeClr val="accent2"/>
                </a:solidFill>
                <a:sym typeface="+mn-ea"/>
              </a:rPr>
              <a:t>Xiv</a:t>
            </a:r>
            <a:r>
              <a:rPr lang="en-US" altLang="zh-CN" sz="2800" dirty="0">
                <a:sym typeface="+mn-ea"/>
              </a:rPr>
              <a:t>: </a:t>
            </a:r>
            <a:r>
              <a:rPr lang="en-US" altLang="zh-CN" sz="2700" dirty="0">
                <a:sym typeface="+mn-ea"/>
              </a:rPr>
              <a:t>The First Open-Access Archive Platform for AI-Generated Research</a:t>
            </a:r>
            <a:endParaRPr lang="en-US" altLang="zh-CN" sz="2800" dirty="0"/>
          </a:p>
        </p:txBody>
      </p:sp>
      <p:sp>
        <p:nvSpPr>
          <p:cNvPr id="14" name="灯片编号占位符 13"/>
          <p:cNvSpPr>
            <a:spLocks noGrp="1"/>
          </p:cNvSpPr>
          <p:nvPr>
            <p:ph type="sldNum" sz="quarter" idx="12"/>
          </p:nvPr>
        </p:nvSpPr>
        <p:spPr/>
        <p:txBody>
          <a:bodyPr/>
          <a:lstStyle/>
          <a:p>
            <a:fld id="{A4911521-5835-3843-8C40-A05C163B5C5F}" type="slidenum">
              <a:rPr lang="en-US" smtClean="0"/>
              <a:t>30</a:t>
            </a:fld>
            <a:endParaRPr lang="en-US" dirty="0"/>
          </a:p>
        </p:txBody>
      </p:sp>
      <p:pic>
        <p:nvPicPr>
          <p:cNvPr id="5" name="图片 4"/>
          <p:cNvPicPr>
            <a:picLocks noChangeAspect="1"/>
          </p:cNvPicPr>
          <p:nvPr/>
        </p:nvPicPr>
        <p:blipFill>
          <a:blip r:embed="rId3"/>
          <a:stretch>
            <a:fillRect/>
          </a:stretch>
        </p:blipFill>
        <p:spPr>
          <a:xfrm>
            <a:off x="83820" y="1107738"/>
            <a:ext cx="6012180" cy="3560515"/>
          </a:xfrm>
          <a:prstGeom prst="rect">
            <a:avLst/>
          </a:prstGeom>
        </p:spPr>
      </p:pic>
      <p:pic>
        <p:nvPicPr>
          <p:cNvPr id="10" name="图片 9"/>
          <p:cNvPicPr>
            <a:picLocks noChangeAspect="1"/>
          </p:cNvPicPr>
          <p:nvPr/>
        </p:nvPicPr>
        <p:blipFill>
          <a:blip r:embed="rId4"/>
          <a:stretch>
            <a:fillRect/>
          </a:stretch>
        </p:blipFill>
        <p:spPr>
          <a:xfrm>
            <a:off x="6176866" y="990557"/>
            <a:ext cx="5699951" cy="3454032"/>
          </a:xfrm>
          <a:prstGeom prst="rect">
            <a:avLst/>
          </a:prstGeom>
        </p:spPr>
      </p:pic>
      <p:sp>
        <p:nvSpPr>
          <p:cNvPr id="15" name="对话气泡: 圆角矩形 1"/>
          <p:cNvSpPr/>
          <p:nvPr/>
        </p:nvSpPr>
        <p:spPr>
          <a:xfrm>
            <a:off x="680444" y="4677842"/>
            <a:ext cx="2048342" cy="798886"/>
          </a:xfrm>
          <a:prstGeom prst="wedgeRoundRectCallout">
            <a:avLst>
              <a:gd name="adj1" fmla="val 68651"/>
              <a:gd name="adj2" fmla="val -56045"/>
              <a:gd name="adj3" fmla="val 16667"/>
            </a:avLst>
          </a:prstGeom>
          <a:solidFill>
            <a:schemeClr val="accent6">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chemeClr val="tx1"/>
                </a:solidFill>
              </a:rPr>
              <a:t>Open access and archiving of AI-generated research</a:t>
            </a:r>
            <a:endParaRPr lang="zh-CN" altLang="en-US" sz="1600" dirty="0">
              <a:solidFill>
                <a:schemeClr val="tx1"/>
              </a:solidFill>
              <a:sym typeface="+mn-ea"/>
            </a:endParaRPr>
          </a:p>
        </p:txBody>
      </p:sp>
      <p:sp>
        <p:nvSpPr>
          <p:cNvPr id="2" name="对话气泡: 圆角矩形 1"/>
          <p:cNvSpPr/>
          <p:nvPr/>
        </p:nvSpPr>
        <p:spPr>
          <a:xfrm>
            <a:off x="6813030" y="4688999"/>
            <a:ext cx="2213811" cy="798886"/>
          </a:xfrm>
          <a:prstGeom prst="wedgeRoundRectCallout">
            <a:avLst>
              <a:gd name="adj1" fmla="val 71201"/>
              <a:gd name="adj2" fmla="val -59057"/>
              <a:gd name="adj3" fmla="val 16667"/>
            </a:avLst>
          </a:prstGeom>
          <a:solidFill>
            <a:schemeClr val="accent6">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600" dirty="0">
                <a:solidFill>
                  <a:schemeClr val="tx1"/>
                </a:solidFill>
              </a:rPr>
              <a:t>Large reviewer models can provide peer review feedbacks</a:t>
            </a:r>
            <a:endParaRPr lang="zh-CN" altLang="en-US" sz="1600" dirty="0">
              <a:solidFill>
                <a:schemeClr val="tx1"/>
              </a:solidFill>
              <a:sym typeface="+mn-ea"/>
            </a:endParaRPr>
          </a:p>
        </p:txBody>
      </p:sp>
      <p:sp>
        <p:nvSpPr>
          <p:cNvPr id="3" name="圆角矩形 2"/>
          <p:cNvSpPr/>
          <p:nvPr/>
        </p:nvSpPr>
        <p:spPr>
          <a:xfrm>
            <a:off x="182438" y="5929686"/>
            <a:ext cx="9623299" cy="44259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GB" altLang="zh-CN" sz="1600"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AI manages the flood of mixed-quality AI-generated papers</a:t>
            </a:r>
            <a:r>
              <a:rPr lang="en-US" altLang="zh-CN" sz="1600"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 </a:t>
            </a:r>
            <a:r>
              <a:rPr lang="en-GB" altLang="zh-CN" sz="1600"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f</a:t>
            </a:r>
            <a:r>
              <a:rPr lang="en-GB" altLang="zh-CN" sz="1600" b="1" spc="-100" dirty="0">
                <a:solidFill>
                  <a:schemeClr val="tx1"/>
                </a:solidFill>
                <a:latin typeface="Times New Roman" panose="02020503050405090304" charset="0"/>
                <a:ea typeface="微软雅黑" panose="020B0503020204020204" pitchFamily="34" charset="-122"/>
                <a:cs typeface="Times New Roman" panose="02020503050405090304" charset="0"/>
              </a:rPr>
              <a:t>iltering high-quality research back to the human community.</a:t>
            </a:r>
            <a:endParaRPr lang="zh-CN" altLang="en-US" sz="1600"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endParaRPr>
          </a:p>
        </p:txBody>
      </p:sp>
      <p:pic>
        <p:nvPicPr>
          <p:cNvPr id="7" name="图片 6" descr="1_1042600414_171_85_3_1002601836_0321d6d36e48166ab8587ab4ac1632b6"/>
          <p:cNvPicPr>
            <a:picLocks noChangeAspect="1"/>
          </p:cNvPicPr>
          <p:nvPr/>
        </p:nvPicPr>
        <p:blipFill>
          <a:blip r:embed="rId5"/>
          <a:stretch>
            <a:fillRect/>
          </a:stretch>
        </p:blipFill>
        <p:spPr>
          <a:xfrm>
            <a:off x="9939462" y="4187509"/>
            <a:ext cx="2070100" cy="2070100"/>
          </a:xfrm>
          <a:prstGeom prst="rect">
            <a:avLst/>
          </a:prstGeom>
        </p:spPr>
      </p:pic>
      <p:pic>
        <p:nvPicPr>
          <p:cNvPr id="8" name="图片 7"/>
          <p:cNvPicPr>
            <a:picLocks noChangeAspect="1"/>
          </p:cNvPicPr>
          <p:nvPr/>
        </p:nvPicPr>
        <p:blipFill>
          <a:blip r:embed="rId6">
            <a:clrChange>
              <a:clrFrom>
                <a:srgbClr val="F8F8F8">
                  <a:alpha val="100000"/>
                </a:srgbClr>
              </a:clrFrom>
              <a:clrTo>
                <a:srgbClr val="F8F8F8">
                  <a:alpha val="100000"/>
                  <a:alpha val="0"/>
                </a:srgbClr>
              </a:clrTo>
            </a:clrChange>
          </a:blip>
          <a:stretch>
            <a:fillRect/>
          </a:stretch>
        </p:blipFill>
        <p:spPr>
          <a:xfrm>
            <a:off x="10235956" y="6012506"/>
            <a:ext cx="1477111" cy="490206"/>
          </a:xfrm>
          <a:prstGeom prst="rect">
            <a:avLst/>
          </a:prstGeom>
        </p:spPr>
      </p:pic>
      <p:sp>
        <p:nvSpPr>
          <p:cNvPr id="4" name="文本框 3"/>
          <p:cNvSpPr txBox="1"/>
          <p:nvPr/>
        </p:nvSpPr>
        <p:spPr>
          <a:xfrm>
            <a:off x="4898750" y="6477636"/>
            <a:ext cx="2394503" cy="369332"/>
          </a:xfrm>
          <a:prstGeom prst="rect">
            <a:avLst/>
          </a:prstGeom>
          <a:noFill/>
        </p:spPr>
        <p:txBody>
          <a:bodyPr wrap="none" rtlCol="0">
            <a:spAutoFit/>
          </a:bodyPr>
          <a:lstStyle/>
          <a:p>
            <a:pPr algn="ctr"/>
            <a:r>
              <a:rPr kumimoji="1" lang="en-US" altLang="zh-CN" sz="1800" b="1" dirty="0">
                <a:solidFill>
                  <a:schemeClr val="bg1"/>
                </a:solidFill>
                <a:latin typeface="微软雅黑" panose="020B0503020204020204" pitchFamily="34" charset="-122"/>
                <a:ea typeface="微软雅黑" panose="020B0503020204020204" pitchFamily="34" charset="-122"/>
              </a:rPr>
              <a:t>https://</a:t>
            </a:r>
            <a:r>
              <a:rPr kumimoji="1" lang="en-US" altLang="zh-CN" sz="1800" b="1" dirty="0" err="1">
                <a:solidFill>
                  <a:schemeClr val="bg1"/>
                </a:solidFill>
                <a:latin typeface="微软雅黑" panose="020B0503020204020204" pitchFamily="34" charset="-122"/>
                <a:ea typeface="微软雅黑" panose="020B0503020204020204" pitchFamily="34" charset="-122"/>
              </a:rPr>
              <a:t>airaxiv.com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Support to the first International AI Scientist Conference</a:t>
            </a:r>
          </a:p>
        </p:txBody>
      </p:sp>
      <p:sp>
        <p:nvSpPr>
          <p:cNvPr id="3" name="灯片编号占位符 2"/>
          <p:cNvSpPr>
            <a:spLocks noGrp="1"/>
          </p:cNvSpPr>
          <p:nvPr>
            <p:ph type="sldNum" sz="quarter" idx="12"/>
          </p:nvPr>
        </p:nvSpPr>
        <p:spPr/>
        <p:txBody>
          <a:bodyPr/>
          <a:lstStyle/>
          <a:p>
            <a:fld id="{A4911521-5835-3843-8C40-A05C163B5C5F}" type="slidenum">
              <a:rPr lang="en-US" smtClean="0"/>
              <a:t>31</a:t>
            </a:fld>
            <a:endParaRPr lang="en-US" dirty="0"/>
          </a:p>
        </p:txBody>
      </p:sp>
      <p:sp>
        <p:nvSpPr>
          <p:cNvPr id="4" name="Content Placeholder 2"/>
          <p:cNvSpPr txBox="1"/>
          <p:nvPr/>
        </p:nvSpPr>
        <p:spPr>
          <a:xfrm>
            <a:off x="538163" y="1266825"/>
            <a:ext cx="11115675" cy="4875213"/>
          </a:xfrm>
        </p:spPr>
        <p:txBody>
          <a:bodyPr>
            <a:norm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buNone/>
            </a:pPr>
            <a:r>
              <a:rPr lang="en-US" b="1" dirty="0">
                <a:cs typeface="+mn-lt"/>
              </a:rPr>
              <a:t>AI Review</a:t>
            </a:r>
          </a:p>
          <a:p>
            <a:pPr marL="457200" lvl="1" indent="0">
              <a:buNone/>
            </a:pPr>
            <a:r>
              <a:rPr lang="en-US" b="1" dirty="0">
                <a:cs typeface="+mn-lt"/>
              </a:rPr>
              <a:t>AI Scientist</a:t>
            </a:r>
          </a:p>
          <a:p>
            <a:pPr marL="457200" lvl="1" indent="0">
              <a:buNone/>
            </a:pPr>
            <a:r>
              <a:rPr lang="en-US" b="1" dirty="0">
                <a:cs typeface="+mn-lt"/>
              </a:rPr>
              <a:t>AiraXiv</a:t>
            </a:r>
          </a:p>
          <a:p>
            <a:pPr marL="457200" lvl="1" indent="0">
              <a:buNone/>
            </a:pPr>
            <a:r>
              <a:rPr lang="en-US" b="1" dirty="0">
                <a:cs typeface="+mn-lt"/>
              </a:rPr>
              <a:t>6 Nobel Price Winners</a:t>
            </a:r>
            <a:endParaRPr lang="en-US" sz="2000" dirty="0">
              <a:cs typeface="+mn-lt"/>
            </a:endParaRPr>
          </a:p>
          <a:p>
            <a:pPr fontAlgn="auto">
              <a:spcAft>
                <a:spcPts val="0"/>
              </a:spcAft>
            </a:pPr>
            <a:endParaRPr lang="en-US" b="1" dirty="0">
              <a:solidFill>
                <a:schemeClr val="accent2"/>
              </a:solidFill>
              <a:cs typeface="+mn-lt"/>
            </a:endParaRPr>
          </a:p>
          <a:p>
            <a:endParaRPr lang="en-US" dirty="0">
              <a:cs typeface="+mn-lt"/>
            </a:endParaRPr>
          </a:p>
          <a:p>
            <a:endParaRPr lang="en-US" dirty="0">
              <a:solidFill>
                <a:schemeClr val="accent1"/>
              </a:solidFill>
              <a:cs typeface="+mn-lt"/>
            </a:endParaRPr>
          </a:p>
        </p:txBody>
      </p:sp>
      <p:pic>
        <p:nvPicPr>
          <p:cNvPr id="5" name="图片 4"/>
          <p:cNvPicPr>
            <a:picLocks noChangeAspect="1"/>
          </p:cNvPicPr>
          <p:nvPr/>
        </p:nvPicPr>
        <p:blipFill>
          <a:blip r:embed="rId2"/>
          <a:stretch>
            <a:fillRect/>
          </a:stretch>
        </p:blipFill>
        <p:spPr>
          <a:xfrm>
            <a:off x="287304" y="3095143"/>
            <a:ext cx="7855752" cy="2690833"/>
          </a:xfrm>
          <a:prstGeom prst="rect">
            <a:avLst/>
          </a:prstGeom>
        </p:spPr>
      </p:pic>
      <p:pic>
        <p:nvPicPr>
          <p:cNvPr id="6" name="图片 5"/>
          <p:cNvPicPr>
            <a:picLocks noChangeAspect="1"/>
          </p:cNvPicPr>
          <p:nvPr/>
        </p:nvPicPr>
        <p:blipFill>
          <a:blip r:embed="rId3"/>
          <a:stretch>
            <a:fillRect/>
          </a:stretch>
        </p:blipFill>
        <p:spPr>
          <a:xfrm>
            <a:off x="8331943" y="1633026"/>
            <a:ext cx="1395908" cy="1371600"/>
          </a:xfrm>
          <a:prstGeom prst="rect">
            <a:avLst/>
          </a:prstGeom>
        </p:spPr>
      </p:pic>
      <p:pic>
        <p:nvPicPr>
          <p:cNvPr id="9" name="图片 8"/>
          <p:cNvPicPr>
            <a:picLocks noChangeAspect="1"/>
          </p:cNvPicPr>
          <p:nvPr/>
        </p:nvPicPr>
        <p:blipFill>
          <a:blip r:embed="rId4"/>
          <a:stretch>
            <a:fillRect/>
          </a:stretch>
        </p:blipFill>
        <p:spPr>
          <a:xfrm>
            <a:off x="9908121" y="1628026"/>
            <a:ext cx="1395906" cy="1371600"/>
          </a:xfrm>
          <a:prstGeom prst="rect">
            <a:avLst/>
          </a:prstGeom>
        </p:spPr>
      </p:pic>
      <p:pic>
        <p:nvPicPr>
          <p:cNvPr id="12" name="图片 11"/>
          <p:cNvPicPr>
            <a:picLocks noChangeAspect="1"/>
          </p:cNvPicPr>
          <p:nvPr/>
        </p:nvPicPr>
        <p:blipFill>
          <a:blip r:embed="rId5"/>
          <a:stretch>
            <a:fillRect/>
          </a:stretch>
        </p:blipFill>
        <p:spPr>
          <a:xfrm>
            <a:off x="8327501" y="3023666"/>
            <a:ext cx="1395906" cy="1371600"/>
          </a:xfrm>
          <a:prstGeom prst="rect">
            <a:avLst/>
          </a:prstGeom>
        </p:spPr>
      </p:pic>
      <p:pic>
        <p:nvPicPr>
          <p:cNvPr id="15" name="图片 14"/>
          <p:cNvPicPr>
            <a:picLocks noChangeAspect="1"/>
          </p:cNvPicPr>
          <p:nvPr/>
        </p:nvPicPr>
        <p:blipFill>
          <a:blip r:embed="rId6"/>
          <a:stretch>
            <a:fillRect/>
          </a:stretch>
        </p:blipFill>
        <p:spPr>
          <a:xfrm>
            <a:off x="9908121" y="3023666"/>
            <a:ext cx="1395906" cy="1371600"/>
          </a:xfrm>
          <a:prstGeom prst="rect">
            <a:avLst/>
          </a:prstGeom>
        </p:spPr>
      </p:pic>
      <p:pic>
        <p:nvPicPr>
          <p:cNvPr id="20" name="图片 19"/>
          <p:cNvPicPr>
            <a:picLocks noChangeAspect="1"/>
          </p:cNvPicPr>
          <p:nvPr/>
        </p:nvPicPr>
        <p:blipFill>
          <a:blip r:embed="rId7"/>
          <a:stretch>
            <a:fillRect/>
          </a:stretch>
        </p:blipFill>
        <p:spPr>
          <a:xfrm>
            <a:off x="8328305" y="4414306"/>
            <a:ext cx="1395906" cy="1371600"/>
          </a:xfrm>
          <a:prstGeom prst="rect">
            <a:avLst/>
          </a:prstGeom>
        </p:spPr>
      </p:pic>
      <p:pic>
        <p:nvPicPr>
          <p:cNvPr id="24" name="图片 23"/>
          <p:cNvPicPr>
            <a:picLocks noChangeAspect="1"/>
          </p:cNvPicPr>
          <p:nvPr/>
        </p:nvPicPr>
        <p:blipFill>
          <a:blip r:embed="rId8"/>
          <a:stretch>
            <a:fillRect/>
          </a:stretch>
        </p:blipFill>
        <p:spPr>
          <a:xfrm>
            <a:off x="9920229" y="4414306"/>
            <a:ext cx="1395906" cy="135891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ogo_for_Conference_on_Neural_Information_Processing_Systems.svg"/>
          <p:cNvPicPr>
            <a:picLocks noChangeAspect="1"/>
          </p:cNvPicPr>
          <p:nvPr/>
        </p:nvPicPr>
        <p:blipFill>
          <a:blip r:embed="rId2"/>
          <a:stretch>
            <a:fillRect/>
          </a:stretch>
        </p:blipFill>
        <p:spPr>
          <a:xfrm>
            <a:off x="314325" y="265430"/>
            <a:ext cx="3543300" cy="1595755"/>
          </a:xfrm>
          <a:prstGeom prst="rect">
            <a:avLst/>
          </a:prstGeom>
        </p:spPr>
      </p:pic>
      <p:sp>
        <p:nvSpPr>
          <p:cNvPr id="3" name="矩形 2"/>
          <p:cNvSpPr/>
          <p:nvPr/>
        </p:nvSpPr>
        <p:spPr>
          <a:xfrm>
            <a:off x="10872788" y="352425"/>
            <a:ext cx="795337" cy="293688"/>
          </a:xfrm>
          <a:prstGeom prst="rect">
            <a:avLst/>
          </a:prstGeom>
          <a:solidFill>
            <a:srgbClr val="F19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矩形 3"/>
          <p:cNvSpPr/>
          <p:nvPr/>
        </p:nvSpPr>
        <p:spPr>
          <a:xfrm flipH="1">
            <a:off x="11837988" y="352425"/>
            <a:ext cx="358775" cy="1963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Rectangle 1"/>
          <p:cNvSpPr>
            <a:spLocks noChangeArrowheads="1"/>
          </p:cNvSpPr>
          <p:nvPr/>
        </p:nvSpPr>
        <p:spPr bwMode="auto">
          <a:xfrm>
            <a:off x="1001731" y="2096462"/>
            <a:ext cx="9434806"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marL="0" indent="0" algn="ctr">
              <a:buNone/>
            </a:pPr>
            <a:r>
              <a:rPr lang="en-US" sz="3600" b="1" i="0" dirty="0" err="1">
                <a:effectLst/>
                <a:latin typeface="Calibri" panose="020F0502020204030204" pitchFamily="34" charset="0"/>
                <a:cs typeface="Calibri" panose="020F0502020204030204" pitchFamily="34" charset="0"/>
              </a:rPr>
              <a:t>AutoSurvey</a:t>
            </a:r>
            <a:r>
              <a:rPr lang="en-US" sz="3600" b="1" i="0" dirty="0">
                <a:effectLst/>
                <a:latin typeface="Calibri" panose="020F0502020204030204" pitchFamily="34" charset="0"/>
                <a:cs typeface="Calibri" panose="020F0502020204030204" pitchFamily="34" charset="0"/>
              </a:rPr>
              <a:t>: Large Language Models Can Automatically Write Surveys</a:t>
            </a:r>
          </a:p>
        </p:txBody>
      </p:sp>
      <p:sp>
        <p:nvSpPr>
          <p:cNvPr id="6" name="TextBox 1"/>
          <p:cNvSpPr txBox="1">
            <a:spLocks noChangeArrowheads="1"/>
          </p:cNvSpPr>
          <p:nvPr/>
        </p:nvSpPr>
        <p:spPr bwMode="auto">
          <a:xfrm>
            <a:off x="497259" y="3453059"/>
            <a:ext cx="11197479" cy="169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a:r>
              <a:rPr lang="en-US" altLang="zh-CN" sz="2400" b="1" dirty="0"/>
              <a:t>Yidong Wang*, Qi Guo*, </a:t>
            </a:r>
          </a:p>
          <a:p>
            <a:pPr algn="ctr"/>
            <a:r>
              <a:rPr lang="en-US" altLang="zh-CN" sz="2400" b="1" dirty="0"/>
              <a:t>Wenjin Yao, Hongbo Zhang, Xin Zhang, Zhen Wu, Meishan Zhang, </a:t>
            </a:r>
          </a:p>
          <a:p>
            <a:pPr algn="ctr"/>
            <a:r>
              <a:rPr lang="en-US" altLang="zh-CN" sz="2400" b="1" dirty="0"/>
              <a:t>Xinyu Dai, Min Zhang, Qingsong Wen, Wei Ye, Shikun Zhang, Yue Zhang</a:t>
            </a:r>
          </a:p>
          <a:p>
            <a:pPr marL="0" indent="0" algn="ctr" latinLnBrk="0">
              <a:spcBef>
                <a:spcPts val="1000"/>
              </a:spcBef>
            </a:pPr>
            <a:r>
              <a:rPr lang="en-US" altLang="en-US" sz="2400" dirty="0"/>
              <a:t>(</a:t>
            </a:r>
            <a:r>
              <a:rPr lang="en-US" altLang="zh-CN" sz="2400" dirty="0"/>
              <a:t>yidongwang37@gmail.com</a:t>
            </a:r>
            <a:r>
              <a:rPr lang="en-US" altLang="en-US" sz="2400" dirty="0"/>
              <a:t>)</a:t>
            </a:r>
          </a:p>
        </p:txBody>
      </p:sp>
      <p:pic>
        <p:nvPicPr>
          <p:cNvPr id="7" name="Picture 4" descr="西湖大学校徽图片- 搜狗图片搜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589" y="5443008"/>
            <a:ext cx="640080" cy="640080"/>
          </a:xfrm>
          <a:prstGeom prst="rect">
            <a:avLst/>
          </a:prstGeom>
          <a:solidFill>
            <a:schemeClr val="accent2">
              <a:lumMod val="20000"/>
              <a:lumOff val="80000"/>
            </a:schemeClr>
          </a:solidFill>
          <a:effectLst/>
        </p:spPr>
      </p:pic>
      <p:sp>
        <p:nvSpPr>
          <p:cNvPr id="8" name="文本框 7"/>
          <p:cNvSpPr txBox="1"/>
          <p:nvPr/>
        </p:nvSpPr>
        <p:spPr>
          <a:xfrm>
            <a:off x="5814782" y="5375202"/>
            <a:ext cx="1232582" cy="707886"/>
          </a:xfrm>
          <a:prstGeom prst="rect">
            <a:avLst/>
          </a:prstGeom>
          <a:noFill/>
        </p:spPr>
        <p:txBody>
          <a:bodyPr wrap="none" rtlCol="0">
            <a:spAutoFit/>
          </a:bodyPr>
          <a:lstStyle/>
          <a:p>
            <a:r>
              <a:rPr lang="en-US" sz="2000" dirty="0"/>
              <a:t>Westlake</a:t>
            </a:r>
          </a:p>
          <a:p>
            <a:r>
              <a:rPr lang="en-US" sz="2000" dirty="0"/>
              <a:t>University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a:t>
            </a:r>
            <a:r>
              <a:rPr lang="zh-CN" altLang="en-US" dirty="0"/>
              <a:t>：</a:t>
            </a:r>
            <a:r>
              <a:rPr lang="en-US" altLang="zh-CN" dirty="0"/>
              <a:t>explosion of papers about LLM</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33</a:t>
            </a:fld>
            <a:endParaRPr lang="en-US" dirty="0"/>
          </a:p>
        </p:txBody>
      </p:sp>
      <p:pic>
        <p:nvPicPr>
          <p:cNvPr id="4" name="Picture 6" descr="A close-up of a graph&#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223" y="1238760"/>
            <a:ext cx="7615921" cy="4379928"/>
          </a:xfrm>
          <a:prstGeom prst="rect">
            <a:avLst/>
          </a:prstGeom>
        </p:spPr>
      </p:pic>
      <p:sp>
        <p:nvSpPr>
          <p:cNvPr id="5" name="TextBox 10"/>
          <p:cNvSpPr txBox="1"/>
          <p:nvPr/>
        </p:nvSpPr>
        <p:spPr>
          <a:xfrm>
            <a:off x="2204085" y="5793740"/>
            <a:ext cx="7902575" cy="460375"/>
          </a:xfrm>
          <a:prstGeom prst="rect">
            <a:avLst/>
          </a:prstGeom>
          <a:noFill/>
        </p:spPr>
        <p:txBody>
          <a:bodyPr wrap="square">
            <a:spAutoFit/>
          </a:bodyPr>
          <a:lstStyle/>
          <a:p>
            <a:r>
              <a:rPr lang="en-US" sz="2400" b="1" dirty="0"/>
              <a:t>The manually written survey cannot cover all areas</a:t>
            </a:r>
            <a:r>
              <a:rPr lang="zh-CN" altLang="en-US" sz="2400" b="1" dirty="0"/>
              <a:t>！</a:t>
            </a:r>
          </a:p>
        </p:txBody>
      </p:sp>
      <p:sp>
        <p:nvSpPr>
          <p:cNvPr id="6" name="TextBox 2"/>
          <p:cNvSpPr txBox="1"/>
          <p:nvPr/>
        </p:nvSpPr>
        <p:spPr>
          <a:xfrm>
            <a:off x="8833485" y="2814320"/>
            <a:ext cx="3035300" cy="460375"/>
          </a:xfrm>
          <a:prstGeom prst="rect">
            <a:avLst/>
          </a:prstGeom>
          <a:noFill/>
        </p:spPr>
        <p:txBody>
          <a:bodyPr wrap="square">
            <a:spAutoFit/>
          </a:bodyPr>
          <a:lstStyle/>
          <a:p>
            <a:r>
              <a:rPr lang="en-US" sz="2400" dirty="0"/>
              <a:t>Data until April 2024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Need for automatic survey</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34</a:t>
            </a:fld>
            <a:endParaRPr lang="en-US" dirty="0"/>
          </a:p>
        </p:txBody>
      </p:sp>
      <p:sp>
        <p:nvSpPr>
          <p:cNvPr id="4" name="Content Placeholder 2"/>
          <p:cNvSpPr txBox="1"/>
          <p:nvPr/>
        </p:nvSpPr>
        <p:spPr>
          <a:xfrm>
            <a:off x="538163" y="1266825"/>
            <a:ext cx="11115675" cy="4875213"/>
          </a:xfrm>
        </p:spPr>
        <p:txBody>
          <a:bodyPr>
            <a:norm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spcBef>
                <a:spcPts val="1200"/>
              </a:spcBef>
              <a:spcAft>
                <a:spcPts val="0"/>
              </a:spcAft>
            </a:pPr>
            <a:r>
              <a:rPr lang="en-US" b="1" dirty="0">
                <a:cs typeface="+mn-lt"/>
              </a:rPr>
              <a:t>Quick review</a:t>
            </a:r>
            <a:r>
              <a:rPr lang="en-US" dirty="0">
                <a:cs typeface="+mn-lt"/>
              </a:rPr>
              <a:t> of a new field</a:t>
            </a:r>
          </a:p>
          <a:p>
            <a:pPr>
              <a:spcBef>
                <a:spcPts val="1200"/>
              </a:spcBef>
            </a:pPr>
            <a:r>
              <a:rPr lang="en-US" b="1" dirty="0">
                <a:cs typeface="+mn-lt"/>
              </a:rPr>
              <a:t>Overview</a:t>
            </a:r>
            <a:r>
              <a:rPr lang="en-US" dirty="0">
                <a:cs typeface="+mn-lt"/>
              </a:rPr>
              <a:t> of </a:t>
            </a:r>
            <a:r>
              <a:rPr lang="en-US" dirty="0" err="1">
                <a:cs typeface="+mn-lt"/>
              </a:rPr>
              <a:t>arXiv</a:t>
            </a:r>
            <a:r>
              <a:rPr lang="en-US" dirty="0">
                <a:cs typeface="+mn-lt"/>
              </a:rPr>
              <a:t> papers recommended</a:t>
            </a:r>
          </a:p>
          <a:p>
            <a:pPr>
              <a:spcBef>
                <a:spcPts val="1200"/>
              </a:spcBef>
            </a:pPr>
            <a:r>
              <a:rPr lang="en-US" dirty="0">
                <a:cs typeface="+mn-lt"/>
              </a:rPr>
              <a:t>Challenge in using LLMs do conduct auto survey directly</a:t>
            </a:r>
          </a:p>
          <a:p>
            <a:pPr lvl="1">
              <a:spcBef>
                <a:spcPts val="1200"/>
              </a:spcBef>
            </a:pPr>
            <a:r>
              <a:rPr lang="en-US" dirty="0">
                <a:cs typeface="+mn-lt"/>
              </a:rPr>
              <a:t>Context too long</a:t>
            </a:r>
          </a:p>
          <a:p>
            <a:pPr lvl="1">
              <a:spcBef>
                <a:spcPts val="1200"/>
              </a:spcBef>
            </a:pPr>
            <a:r>
              <a:rPr lang="en-US" dirty="0">
                <a:cs typeface="+mn-lt"/>
              </a:rPr>
              <a:t>Paper reading and survey generation are slow</a:t>
            </a:r>
          </a:p>
          <a:p>
            <a:pPr lvl="1"/>
            <a:endParaRPr lang="en-US" sz="2000" dirty="0">
              <a:cs typeface="+mn-lt"/>
            </a:endParaRPr>
          </a:p>
          <a:p>
            <a:pPr fontAlgn="auto">
              <a:spcAft>
                <a:spcPts val="0"/>
              </a:spcAft>
            </a:pPr>
            <a:endParaRPr lang="en-US" b="1" dirty="0">
              <a:solidFill>
                <a:schemeClr val="accent2"/>
              </a:solidFill>
              <a:cs typeface="+mn-lt"/>
            </a:endParaRPr>
          </a:p>
          <a:p>
            <a:endParaRPr lang="en-US" dirty="0">
              <a:cs typeface="+mn-lt"/>
            </a:endParaRPr>
          </a:p>
          <a:p>
            <a:endParaRPr lang="en-US" dirty="0">
              <a:solidFill>
                <a:schemeClr val="accent1"/>
              </a:solidFill>
              <a:cs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775894" y="1033415"/>
            <a:ext cx="10345420" cy="645160"/>
          </a:xfrm>
          <a:prstGeom prst="rect">
            <a:avLst/>
          </a:prstGeom>
          <a:noFill/>
        </p:spPr>
        <p:txBody>
          <a:bodyPr wrap="square">
            <a:spAutoFit/>
          </a:bodyPr>
          <a:lstStyle/>
          <a:p>
            <a:pPr algn="ctr">
              <a:lnSpc>
                <a:spcPct val="150000"/>
              </a:lnSpc>
            </a:pPr>
            <a:r>
              <a:rPr lang="en-US" sz="2400" b="1" dirty="0"/>
              <a:t>The </a:t>
            </a:r>
            <a:r>
              <a:rPr lang="en-US" sz="2400" b="1" dirty="0" err="1"/>
              <a:t>AutoSurvey</a:t>
            </a:r>
            <a:r>
              <a:rPr lang="en-US" sz="2400" b="1" dirty="0"/>
              <a:t> Pipeline for Generating Comprehensive Surveys</a:t>
            </a:r>
            <a:endParaRPr lang="en-US" altLang="en-US" sz="2400" b="1" dirty="0">
              <a:latin typeface="微软雅黑" panose="020B0503020204020204" pitchFamily="34" charset="-122"/>
              <a:ea typeface="微软雅黑" panose="020B0503020204020204" pitchFamily="34" charset="-122"/>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38" y="1959428"/>
            <a:ext cx="6488645" cy="3956962"/>
          </a:xfrm>
          <a:prstGeom prst="rect">
            <a:avLst/>
          </a:prstGeom>
        </p:spPr>
      </p:pic>
      <p:sp>
        <p:nvSpPr>
          <p:cNvPr id="5" name="TextBox 4"/>
          <p:cNvSpPr txBox="1"/>
          <p:nvPr/>
        </p:nvSpPr>
        <p:spPr>
          <a:xfrm>
            <a:off x="7200265" y="2088515"/>
            <a:ext cx="4908550" cy="3698875"/>
          </a:xfrm>
          <a:prstGeom prst="rect">
            <a:avLst/>
          </a:prstGeom>
          <a:noFill/>
        </p:spPr>
        <p:txBody>
          <a:bodyPr wrap="square">
            <a:noAutofit/>
          </a:bodyPr>
          <a:lstStyle/>
          <a:p>
            <a:pPr marL="285750" indent="-285750" latinLnBrk="0">
              <a:lnSpc>
                <a:spcPct val="100000"/>
              </a:lnSpc>
              <a:spcAft>
                <a:spcPts val="1200"/>
              </a:spcAft>
              <a:buClr>
                <a:srgbClr val="000000"/>
              </a:buClr>
              <a:buFont typeface="Arial" panose="020B0604020202090204" pitchFamily="34" charset="0"/>
              <a:buChar char="•"/>
            </a:pPr>
            <a:r>
              <a:rPr lang="en-US" sz="2200" b="1" dirty="0">
                <a:solidFill>
                  <a:schemeClr val="tx1"/>
                </a:solidFill>
              </a:rPr>
              <a:t>Initial Retrieval and Outline Generation</a:t>
            </a:r>
          </a:p>
          <a:p>
            <a:pPr marL="288290" lvl="1" indent="0" latinLnBrk="0">
              <a:lnSpc>
                <a:spcPct val="100000"/>
              </a:lnSpc>
            </a:pPr>
            <a:r>
              <a:rPr lang="en-US" sz="2200" dirty="0"/>
              <a:t>We use </a:t>
            </a:r>
            <a:r>
              <a:rPr lang="en-US" sz="2200" b="1" dirty="0" err="1">
                <a:solidFill>
                  <a:srgbClr val="5B9BD5"/>
                </a:solidFill>
              </a:rPr>
              <a:t>LangChain</a:t>
            </a:r>
            <a:r>
              <a:rPr lang="en-US" sz="2200" dirty="0"/>
              <a:t> to build a database from 530,000 </a:t>
            </a:r>
            <a:r>
              <a:rPr lang="en-US" sz="2200" dirty="0" err="1"/>
              <a:t>arxiv</a:t>
            </a:r>
            <a:r>
              <a:rPr lang="en-US" sz="2200" dirty="0"/>
              <a:t> papers under CS. category and perform embedding-based retrieval of relevant publications</a:t>
            </a:r>
          </a:p>
          <a:p>
            <a:pPr marL="288290" lvl="1" indent="0" latinLnBrk="0">
              <a:lnSpc>
                <a:spcPct val="100000"/>
              </a:lnSpc>
            </a:pPr>
            <a:endParaRPr lang="en-US" sz="2200" dirty="0"/>
          </a:p>
          <a:p>
            <a:pPr marL="288290" lvl="1" indent="0" latinLnBrk="0">
              <a:lnSpc>
                <a:spcPct val="100000"/>
              </a:lnSpc>
            </a:pPr>
            <a:r>
              <a:rPr lang="en-US" sz="2200" dirty="0"/>
              <a:t>Generation of structured outlines ensuring comprehensive coverage. </a:t>
            </a:r>
          </a:p>
        </p:txBody>
      </p:sp>
      <p:sp>
        <p:nvSpPr>
          <p:cNvPr id="4" name="标题 3"/>
          <p:cNvSpPr>
            <a:spLocks noGrp="1"/>
          </p:cNvSpPr>
          <p:nvPr/>
        </p:nvSpPr>
        <p:spPr>
          <a:xfrm>
            <a:off x="83246" y="36432"/>
            <a:ext cx="12025509" cy="917652"/>
          </a:xfrm>
        </p:spPr>
        <p:txBody>
          <a:bodyPr anchor="b">
            <a:norm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endParaRPr lang="en-US" altLang="zh-CN" sz="2800" dirty="0">
              <a:solidFill>
                <a:schemeClr val="tx1"/>
              </a:solidFill>
            </a:endParaRPr>
          </a:p>
        </p:txBody>
      </p:sp>
      <p:sp>
        <p:nvSpPr>
          <p:cNvPr id="2" name="标题 1"/>
          <p:cNvSpPr>
            <a:spLocks noGrp="1"/>
          </p:cNvSpPr>
          <p:nvPr>
            <p:ph type="title"/>
          </p:nvPr>
        </p:nvSpPr>
        <p:spPr/>
        <p:txBody>
          <a:bodyPr>
            <a:normAutofit/>
          </a:bodyPr>
          <a:lstStyle/>
          <a:p>
            <a:r>
              <a:rPr lang="en-US" altLang="zh-CN" dirty="0" err="1"/>
              <a:t>AutoSurvey</a:t>
            </a:r>
            <a:endParaRPr lang="zh-CN" altLang="en-US" dirty="0"/>
          </a:p>
        </p:txBody>
      </p:sp>
      <p:sp>
        <p:nvSpPr>
          <p:cNvPr id="9" name="灯片编号占位符 8"/>
          <p:cNvSpPr>
            <a:spLocks noGrp="1"/>
          </p:cNvSpPr>
          <p:nvPr>
            <p:ph type="sldNum" sz="quarter" idx="12"/>
          </p:nvPr>
        </p:nvSpPr>
        <p:spPr/>
        <p:txBody>
          <a:bodyPr/>
          <a:lstStyle/>
          <a:p>
            <a:fld id="{A4911521-5835-3843-8C40-A05C163B5C5F}"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775894" y="1033415"/>
            <a:ext cx="10345420" cy="645160"/>
          </a:xfrm>
          <a:prstGeom prst="rect">
            <a:avLst/>
          </a:prstGeom>
          <a:noFill/>
        </p:spPr>
        <p:txBody>
          <a:bodyPr wrap="square">
            <a:spAutoFit/>
          </a:bodyPr>
          <a:lstStyle/>
          <a:p>
            <a:pPr algn="ctr">
              <a:lnSpc>
                <a:spcPct val="150000"/>
              </a:lnSpc>
            </a:pPr>
            <a:r>
              <a:rPr lang="en-US" sz="2400" b="1" dirty="0"/>
              <a:t>The </a:t>
            </a:r>
            <a:r>
              <a:rPr lang="en-US" sz="2400" b="1" dirty="0" err="1"/>
              <a:t>AutoSurvey</a:t>
            </a:r>
            <a:r>
              <a:rPr lang="en-US" sz="2400" b="1" dirty="0"/>
              <a:t> Pipeline for Generating Comprehensive Surveys</a:t>
            </a:r>
            <a:endParaRPr lang="en-US" altLang="en-US" sz="24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7252970" y="2742565"/>
            <a:ext cx="4799330" cy="2106930"/>
          </a:xfrm>
          <a:prstGeom prst="rect">
            <a:avLst/>
          </a:prstGeom>
          <a:noFill/>
        </p:spPr>
        <p:txBody>
          <a:bodyPr wrap="square">
            <a:spAutoFit/>
          </a:bodyPr>
          <a:lstStyle/>
          <a:p>
            <a:pPr marL="285750" indent="-285750" latinLnBrk="0">
              <a:lnSpc>
                <a:spcPct val="150000"/>
              </a:lnSpc>
              <a:spcAft>
                <a:spcPts val="1200"/>
              </a:spcAft>
              <a:buFont typeface="Arial" panose="020B0604020202090204" pitchFamily="34" charset="0"/>
              <a:buChar char="•"/>
            </a:pPr>
            <a:r>
              <a:rPr lang="en-US" sz="2200" b="1" dirty="0"/>
              <a:t>Subsection Drafting</a:t>
            </a:r>
          </a:p>
          <a:p>
            <a:pPr marL="288290" lvl="1" indent="0" latinLnBrk="0">
              <a:lnSpc>
                <a:spcPct val="100000"/>
              </a:lnSpc>
            </a:pPr>
            <a:r>
              <a:rPr lang="en-US" sz="2200" dirty="0"/>
              <a:t>Specialized LLMs draft each section in parallel. </a:t>
            </a:r>
          </a:p>
          <a:p>
            <a:pPr marL="288290" lvl="1" indent="0" latinLnBrk="0">
              <a:lnSpc>
                <a:spcPct val="100000"/>
              </a:lnSpc>
            </a:pPr>
            <a:r>
              <a:rPr lang="en-US" sz="2200" dirty="0"/>
              <a:t>Focused content generation based on detailed sub-outlines. </a:t>
            </a:r>
            <a:endParaRPr lang="en-US" sz="2200" b="1" dirty="0"/>
          </a:p>
        </p:txBody>
      </p:sp>
      <p:sp>
        <p:nvSpPr>
          <p:cNvPr id="12" name="标题 3"/>
          <p:cNvSpPr>
            <a:spLocks noGrp="1"/>
          </p:cNvSpPr>
          <p:nvPr/>
        </p:nvSpPr>
        <p:spPr>
          <a:xfrm>
            <a:off x="83246" y="36432"/>
            <a:ext cx="12025509" cy="917652"/>
          </a:xfrm>
        </p:spPr>
        <p:txBody>
          <a:bodyPr anchor="b">
            <a:norm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endParaRPr lang="en-US" altLang="zh-CN" sz="2800"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38" y="1959428"/>
            <a:ext cx="6488645" cy="3956962"/>
          </a:xfrm>
          <a:prstGeom prst="rect">
            <a:avLst/>
          </a:prstGeom>
        </p:spPr>
      </p:pic>
      <p:sp>
        <p:nvSpPr>
          <p:cNvPr id="2" name="标题 1"/>
          <p:cNvSpPr>
            <a:spLocks noGrp="1"/>
          </p:cNvSpPr>
          <p:nvPr>
            <p:ph type="title"/>
          </p:nvPr>
        </p:nvSpPr>
        <p:spPr/>
        <p:txBody>
          <a:bodyPr>
            <a:normAutofit/>
          </a:bodyPr>
          <a:lstStyle/>
          <a:p>
            <a:r>
              <a:rPr lang="en-US" altLang="zh-CN" dirty="0" err="1"/>
              <a:t>AutoSurvey</a:t>
            </a:r>
            <a:endParaRPr lang="zh-CN" altLang="en-US" dirty="0"/>
          </a:p>
        </p:txBody>
      </p:sp>
      <p:sp>
        <p:nvSpPr>
          <p:cNvPr id="7" name="灯片编号占位符 6"/>
          <p:cNvSpPr>
            <a:spLocks noGrp="1"/>
          </p:cNvSpPr>
          <p:nvPr>
            <p:ph type="sldNum" sz="quarter" idx="12"/>
          </p:nvPr>
        </p:nvSpPr>
        <p:spPr/>
        <p:txBody>
          <a:bodyPr/>
          <a:lstStyle/>
          <a:p>
            <a:fld id="{A4911521-5835-3843-8C40-A05C163B5C5F}"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775894" y="1033415"/>
            <a:ext cx="10345420" cy="645160"/>
          </a:xfrm>
          <a:prstGeom prst="rect">
            <a:avLst/>
          </a:prstGeom>
          <a:noFill/>
        </p:spPr>
        <p:txBody>
          <a:bodyPr wrap="square">
            <a:spAutoFit/>
          </a:bodyPr>
          <a:lstStyle/>
          <a:p>
            <a:pPr algn="ctr">
              <a:lnSpc>
                <a:spcPct val="150000"/>
              </a:lnSpc>
            </a:pPr>
            <a:r>
              <a:rPr lang="en-US" sz="2400" b="1" dirty="0"/>
              <a:t>The </a:t>
            </a:r>
            <a:r>
              <a:rPr lang="en-US" sz="2400" b="1" dirty="0" err="1"/>
              <a:t>AutoSurvey</a:t>
            </a:r>
            <a:r>
              <a:rPr lang="en-US" sz="2400" b="1" dirty="0"/>
              <a:t> Pipeline for Generating Comprehensive Surveys</a:t>
            </a:r>
            <a:endParaRPr lang="en-US" altLang="en-US" sz="24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7252970" y="2742565"/>
            <a:ext cx="4714875" cy="2106930"/>
          </a:xfrm>
          <a:prstGeom prst="rect">
            <a:avLst/>
          </a:prstGeom>
          <a:noFill/>
        </p:spPr>
        <p:txBody>
          <a:bodyPr wrap="square">
            <a:spAutoFit/>
          </a:bodyPr>
          <a:lstStyle/>
          <a:p>
            <a:pPr marL="285750" indent="-285750" latinLnBrk="0">
              <a:lnSpc>
                <a:spcPct val="150000"/>
              </a:lnSpc>
              <a:spcAft>
                <a:spcPts val="1200"/>
              </a:spcAft>
              <a:buFont typeface="Arial" panose="020B0604020202090204" pitchFamily="34" charset="0"/>
              <a:buChar char="•"/>
            </a:pPr>
            <a:r>
              <a:rPr lang="en-US" sz="2200" b="1" dirty="0"/>
              <a:t>Integration and Refinement</a:t>
            </a:r>
          </a:p>
          <a:p>
            <a:pPr marL="288290" lvl="1" indent="0" latinLnBrk="0">
              <a:lnSpc>
                <a:spcPct val="100000"/>
              </a:lnSpc>
            </a:pPr>
            <a:r>
              <a:rPr lang="en-US" sz="2200" dirty="0"/>
              <a:t>Refinement of individual sections for coherence and readability. </a:t>
            </a:r>
          </a:p>
          <a:p>
            <a:pPr marL="288290" lvl="1" indent="0" latinLnBrk="0">
              <a:lnSpc>
                <a:spcPct val="100000"/>
              </a:lnSpc>
            </a:pPr>
            <a:r>
              <a:rPr lang="en-US" sz="2200" dirty="0"/>
              <a:t>Merging sections into a cohesive final document.</a:t>
            </a:r>
            <a:endParaRPr lang="en-US" sz="2200" b="1" dirty="0"/>
          </a:p>
        </p:txBody>
      </p:sp>
      <p:sp>
        <p:nvSpPr>
          <p:cNvPr id="12" name="标题 3"/>
          <p:cNvSpPr>
            <a:spLocks noGrp="1"/>
          </p:cNvSpPr>
          <p:nvPr/>
        </p:nvSpPr>
        <p:spPr>
          <a:xfrm>
            <a:off x="83246" y="36432"/>
            <a:ext cx="12025509" cy="917652"/>
          </a:xfrm>
        </p:spPr>
        <p:txBody>
          <a:bodyPr anchor="b">
            <a:norm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endParaRPr lang="en-US" altLang="zh-CN" sz="2800"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38" y="1959428"/>
            <a:ext cx="6488645" cy="3956962"/>
          </a:xfrm>
          <a:prstGeom prst="rect">
            <a:avLst/>
          </a:prstGeom>
        </p:spPr>
      </p:pic>
      <p:sp>
        <p:nvSpPr>
          <p:cNvPr id="2" name="标题 1"/>
          <p:cNvSpPr>
            <a:spLocks noGrp="1"/>
          </p:cNvSpPr>
          <p:nvPr>
            <p:ph type="title"/>
          </p:nvPr>
        </p:nvSpPr>
        <p:spPr/>
        <p:txBody>
          <a:bodyPr>
            <a:normAutofit/>
          </a:bodyPr>
          <a:lstStyle/>
          <a:p>
            <a:r>
              <a:rPr lang="en-US" altLang="zh-CN" dirty="0" err="1"/>
              <a:t>AutoSurvey</a:t>
            </a:r>
            <a:endParaRPr lang="zh-CN" altLang="en-US" dirty="0"/>
          </a:p>
        </p:txBody>
      </p:sp>
      <p:sp>
        <p:nvSpPr>
          <p:cNvPr id="6" name="灯片编号占位符 5"/>
          <p:cNvSpPr>
            <a:spLocks noGrp="1"/>
          </p:cNvSpPr>
          <p:nvPr>
            <p:ph type="sldNum" sz="quarter" idx="12"/>
          </p:nvPr>
        </p:nvSpPr>
        <p:spPr/>
        <p:txBody>
          <a:bodyPr/>
          <a:lstStyle/>
          <a:p>
            <a:fld id="{A4911521-5835-3843-8C40-A05C163B5C5F}"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775894" y="1033415"/>
            <a:ext cx="10345420" cy="645160"/>
          </a:xfrm>
          <a:prstGeom prst="rect">
            <a:avLst/>
          </a:prstGeom>
          <a:noFill/>
        </p:spPr>
        <p:txBody>
          <a:bodyPr wrap="square">
            <a:spAutoFit/>
          </a:bodyPr>
          <a:lstStyle/>
          <a:p>
            <a:pPr algn="ctr">
              <a:lnSpc>
                <a:spcPct val="150000"/>
              </a:lnSpc>
            </a:pPr>
            <a:r>
              <a:rPr lang="en-US" sz="2400" b="1" dirty="0"/>
              <a:t>The </a:t>
            </a:r>
            <a:r>
              <a:rPr lang="en-US" sz="2400" b="1" dirty="0" err="1"/>
              <a:t>AutoSurvey</a:t>
            </a:r>
            <a:r>
              <a:rPr lang="en-US" sz="2400" b="1" dirty="0"/>
              <a:t> Pipeline for Generating Comprehensive Surveys</a:t>
            </a:r>
            <a:endParaRPr lang="en-US" altLang="en-US" sz="24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7112000" y="2799715"/>
            <a:ext cx="4939665" cy="2106930"/>
          </a:xfrm>
          <a:prstGeom prst="rect">
            <a:avLst/>
          </a:prstGeom>
          <a:noFill/>
        </p:spPr>
        <p:txBody>
          <a:bodyPr wrap="square">
            <a:spAutoFit/>
          </a:bodyPr>
          <a:lstStyle/>
          <a:p>
            <a:pPr marL="285750" indent="-285750" latinLnBrk="0">
              <a:lnSpc>
                <a:spcPct val="150000"/>
              </a:lnSpc>
              <a:spcAft>
                <a:spcPts val="1200"/>
              </a:spcAft>
              <a:buFont typeface="Arial" panose="020B0604020202090204" pitchFamily="34" charset="0"/>
              <a:buChar char="•"/>
            </a:pPr>
            <a:r>
              <a:rPr lang="en-US" sz="2200" b="1" dirty="0"/>
              <a:t>Rigorous Evaluation and Iteration</a:t>
            </a:r>
          </a:p>
          <a:p>
            <a:pPr marL="288290" lvl="1" indent="0" latinLnBrk="0">
              <a:lnSpc>
                <a:spcPct val="100000"/>
              </a:lnSpc>
            </a:pPr>
            <a:r>
              <a:rPr lang="en-US" sz="2200" dirty="0"/>
              <a:t>Multi-LLM-as-judge evaluation for citation and content quality. </a:t>
            </a:r>
          </a:p>
          <a:p>
            <a:pPr marL="288290" lvl="1" indent="0" latinLnBrk="0">
              <a:lnSpc>
                <a:spcPct val="100000"/>
              </a:lnSpc>
            </a:pPr>
            <a:r>
              <a:rPr lang="en-US" sz="2200" dirty="0"/>
              <a:t>Iterative refinement to ensure high academic standards. </a:t>
            </a:r>
            <a:endParaRPr lang="en-US" sz="2200" b="1" dirty="0"/>
          </a:p>
        </p:txBody>
      </p:sp>
      <p:sp>
        <p:nvSpPr>
          <p:cNvPr id="12" name="标题 3"/>
          <p:cNvSpPr>
            <a:spLocks noGrp="1"/>
          </p:cNvSpPr>
          <p:nvPr/>
        </p:nvSpPr>
        <p:spPr>
          <a:xfrm>
            <a:off x="83246" y="36432"/>
            <a:ext cx="12025509" cy="917652"/>
          </a:xfrm>
        </p:spPr>
        <p:txBody>
          <a:bodyPr anchor="b">
            <a:norm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endParaRPr lang="en-US" altLang="zh-CN" sz="2800"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38" y="1959428"/>
            <a:ext cx="6488645" cy="3956962"/>
          </a:xfrm>
          <a:prstGeom prst="rect">
            <a:avLst/>
          </a:prstGeom>
        </p:spPr>
      </p:pic>
      <p:sp>
        <p:nvSpPr>
          <p:cNvPr id="2" name="标题 1"/>
          <p:cNvSpPr>
            <a:spLocks noGrp="1"/>
          </p:cNvSpPr>
          <p:nvPr>
            <p:ph type="title"/>
          </p:nvPr>
        </p:nvSpPr>
        <p:spPr/>
        <p:txBody>
          <a:bodyPr>
            <a:normAutofit/>
          </a:bodyPr>
          <a:lstStyle/>
          <a:p>
            <a:r>
              <a:rPr lang="en-US" altLang="zh-CN" dirty="0" err="1"/>
              <a:t>AutoSurvey</a:t>
            </a:r>
            <a:endParaRPr lang="zh-CN" altLang="en-US" dirty="0"/>
          </a:p>
        </p:txBody>
      </p:sp>
      <p:sp>
        <p:nvSpPr>
          <p:cNvPr id="6" name="灯片编号占位符 5"/>
          <p:cNvSpPr>
            <a:spLocks noGrp="1"/>
          </p:cNvSpPr>
          <p:nvPr>
            <p:ph type="sldNum" sz="quarter" idx="12"/>
          </p:nvPr>
        </p:nvSpPr>
        <p:spPr/>
        <p:txBody>
          <a:bodyPr/>
          <a:lstStyle/>
          <a:p>
            <a:fld id="{A4911521-5835-3843-8C40-A05C163B5C5F}"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342900" y="953770"/>
            <a:ext cx="11360150" cy="1231900"/>
          </a:xfrm>
          <a:prstGeom prst="rect">
            <a:avLst/>
          </a:prstGeom>
          <a:noFill/>
        </p:spPr>
        <p:txBody>
          <a:bodyPr wrap="square">
            <a:noAutofit/>
          </a:bodyPr>
          <a:lstStyle/>
          <a:p>
            <a:pPr lvl="0" algn="ctr">
              <a:lnSpc>
                <a:spcPct val="100000"/>
              </a:lnSpc>
            </a:pPr>
            <a:r>
              <a:rPr lang="en-US" sz="2200" dirty="0"/>
              <a:t>For the drafting phase of </a:t>
            </a:r>
            <a:r>
              <a:rPr lang="en-US" sz="2200" dirty="0" err="1"/>
              <a:t>AutoSurvey</a:t>
            </a:r>
            <a:r>
              <a:rPr lang="en-US" sz="2200" dirty="0"/>
              <a:t>, we utilize Claude-3-Haiku, known for its speed and cost-effectiveness, capable of handling 200K tokens. For evaluations, we employ a combination of GPT-4, Claude-3-Haiku, and Gemini-1.5-Pro3</a:t>
            </a:r>
            <a:endParaRPr lang="en-US" altLang="en-US" sz="2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89866" y="1943716"/>
            <a:ext cx="11360150" cy="4554220"/>
          </a:xfrm>
          <a:prstGeom prst="rect">
            <a:avLst/>
          </a:prstGeom>
          <a:noFill/>
        </p:spPr>
        <p:txBody>
          <a:bodyPr wrap="square">
            <a:spAutoFit/>
          </a:bodyPr>
          <a:lstStyle/>
          <a:p>
            <a:pPr marL="285750" indent="-285750">
              <a:lnSpc>
                <a:spcPct val="150000"/>
              </a:lnSpc>
              <a:buFont typeface="Arial" panose="020B0604020202090204" pitchFamily="34" charset="0"/>
              <a:buChar char="•"/>
            </a:pPr>
            <a:r>
              <a:rPr lang="en-US" sz="2200" b="1" dirty="0">
                <a:solidFill>
                  <a:schemeClr val="tx1"/>
                </a:solidFill>
                <a:latin typeface="+mn-lt"/>
                <a:cs typeface="+mn-lt"/>
              </a:rPr>
              <a:t>Survey Creation Speed</a:t>
            </a:r>
            <a:r>
              <a:rPr lang="zh-CN" altLang="zh-CN" sz="2200" b="1" dirty="0">
                <a:solidFill>
                  <a:schemeClr val="tx1"/>
                </a:solidFill>
                <a:latin typeface="+mn-lt"/>
                <a:ea typeface="微软雅黑" panose="020B0503020204020204" pitchFamily="34" charset="-122"/>
                <a:cs typeface="+mn-lt"/>
              </a:rPr>
              <a:t>：</a:t>
            </a:r>
            <a:endParaRPr lang="en-US" altLang="en-US" sz="2200" b="1" dirty="0">
              <a:solidFill>
                <a:schemeClr val="tx1"/>
              </a:solidFill>
              <a:latin typeface="+mn-lt"/>
              <a:ea typeface="微软雅黑" panose="020B0503020204020204" pitchFamily="34" charset="-122"/>
              <a:cs typeface="+mn-lt"/>
            </a:endParaRPr>
          </a:p>
          <a:p>
            <a:pPr marL="800100" lvl="1" indent="-342900">
              <a:lnSpc>
                <a:spcPct val="100000"/>
              </a:lnSpc>
              <a:buClr>
                <a:srgbClr val="000000"/>
              </a:buClr>
              <a:buFont typeface="Arial" panose="020B0604020202090204" pitchFamily="34" charset="0"/>
              <a:buChar char="-"/>
            </a:pPr>
            <a:r>
              <a:rPr lang="en-US" altLang="en-US" sz="2200" dirty="0">
                <a:latin typeface="+mn-lt"/>
                <a:cs typeface="+mn-lt"/>
              </a:rPr>
              <a:t>Time: </a:t>
            </a:r>
            <a:r>
              <a:rPr lang="en-US" sz="2200" dirty="0">
                <a:latin typeface="+mn-lt"/>
                <a:cs typeface="+mn-lt"/>
              </a:rPr>
              <a:t>The time to generate a survey</a:t>
            </a:r>
            <a:endParaRPr lang="en-US" altLang="en-US" sz="2200" dirty="0">
              <a:latin typeface="+mn-lt"/>
              <a:cs typeface="+mn-lt"/>
            </a:endParaRPr>
          </a:p>
          <a:p>
            <a:pPr marL="800100" lvl="1" indent="-342900">
              <a:lnSpc>
                <a:spcPct val="100000"/>
              </a:lnSpc>
              <a:buClr>
                <a:srgbClr val="000000"/>
              </a:buClr>
              <a:buFont typeface="Arial" panose="020B0604020202090204" pitchFamily="34" charset="0"/>
              <a:buChar char="-"/>
            </a:pPr>
            <a:r>
              <a:rPr lang="en-US" altLang="zh-CN" sz="2200" dirty="0">
                <a:latin typeface="+mn-lt"/>
                <a:cs typeface="+mn-lt"/>
              </a:rPr>
              <a:t>Speed</a:t>
            </a:r>
            <a:r>
              <a:rPr lang="en-US" altLang="zh-CN" sz="2200" dirty="0">
                <a:latin typeface="+mn-lt"/>
                <a:ea typeface="微软雅黑" panose="020B0503020204020204" pitchFamily="34" charset="-122"/>
                <a:cs typeface="+mn-lt"/>
              </a:rPr>
              <a:t>:</a:t>
            </a:r>
            <a:r>
              <a:rPr lang="zh-CN" altLang="en-US" sz="2200" dirty="0">
                <a:latin typeface="+mn-lt"/>
                <a:ea typeface="微软雅黑" panose="020B0503020204020204" pitchFamily="34" charset="-122"/>
                <a:cs typeface="+mn-lt"/>
              </a:rPr>
              <a:t> </a:t>
            </a:r>
            <a:r>
              <a:rPr lang="en-US" altLang="zh-CN" sz="2200" dirty="0">
                <a:latin typeface="+mn-lt"/>
                <a:ea typeface="微软雅黑" panose="020B0503020204020204" pitchFamily="34" charset="-122"/>
                <a:cs typeface="+mn-lt"/>
              </a:rPr>
              <a:t>1/Time (hours)</a:t>
            </a:r>
          </a:p>
          <a:p>
            <a:pPr marL="285750" indent="-285750">
              <a:lnSpc>
                <a:spcPct val="150000"/>
              </a:lnSpc>
              <a:buFont typeface="Arial" panose="020B0604020202090204" pitchFamily="34" charset="0"/>
              <a:buChar char="•"/>
            </a:pPr>
            <a:r>
              <a:rPr lang="en-US" sz="2200" b="1" dirty="0">
                <a:solidFill>
                  <a:schemeClr val="tx1"/>
                </a:solidFill>
                <a:latin typeface="+mn-lt"/>
                <a:cs typeface="+mn-lt"/>
              </a:rPr>
              <a:t>Citation Quality</a:t>
            </a:r>
            <a:r>
              <a:rPr lang="zh-CN" altLang="zh-CN" sz="2200" b="1" dirty="0">
                <a:solidFill>
                  <a:schemeClr val="tx1"/>
                </a:solidFill>
                <a:latin typeface="+mn-lt"/>
                <a:ea typeface="微软雅黑" panose="020B0503020204020204" pitchFamily="34" charset="-122"/>
                <a:cs typeface="+mn-lt"/>
              </a:rPr>
              <a:t>：</a:t>
            </a:r>
            <a:endParaRPr lang="en-US" altLang="en-US" sz="2200" b="1" dirty="0">
              <a:solidFill>
                <a:schemeClr val="tx1"/>
              </a:solidFill>
              <a:latin typeface="+mn-lt"/>
              <a:ea typeface="微软雅黑" panose="020B0503020204020204" pitchFamily="34" charset="-122"/>
              <a:cs typeface="+mn-lt"/>
            </a:endParaRPr>
          </a:p>
          <a:p>
            <a:pPr marL="800100" lvl="1" indent="-342900" latinLnBrk="0">
              <a:lnSpc>
                <a:spcPct val="100000"/>
              </a:lnSpc>
              <a:spcBef>
                <a:spcPts val="500"/>
              </a:spcBef>
              <a:spcAft>
                <a:spcPts val="500"/>
              </a:spcAft>
              <a:buClr>
                <a:srgbClr val="000000"/>
              </a:buClr>
              <a:buFont typeface="Arial" panose="020B0604020202090204" pitchFamily="34" charset="0"/>
              <a:buChar char="-"/>
            </a:pPr>
            <a:r>
              <a:rPr lang="en-US" sz="2200" dirty="0">
                <a:latin typeface="+mn-lt"/>
                <a:cs typeface="+mn-lt"/>
              </a:rPr>
              <a:t>Citation Recall</a:t>
            </a:r>
            <a:r>
              <a:rPr lang="zh-CN" altLang="zh-CN" sz="2200" dirty="0">
                <a:solidFill>
                  <a:srgbClr val="5B9BD5"/>
                </a:solidFill>
                <a:latin typeface="+mn-lt"/>
                <a:ea typeface="微软雅黑" panose="020B0503020204020204" pitchFamily="34" charset="-122"/>
                <a:cs typeface="+mn-lt"/>
              </a:rPr>
              <a:t>：</a:t>
            </a:r>
            <a:endParaRPr lang="en-US" altLang="en-US" sz="2200" dirty="0">
              <a:solidFill>
                <a:srgbClr val="5B9BD5"/>
              </a:solidFill>
              <a:latin typeface="+mn-lt"/>
              <a:ea typeface="微软雅黑" panose="020B0503020204020204" pitchFamily="34" charset="-122"/>
              <a:cs typeface="+mn-lt"/>
            </a:endParaRPr>
          </a:p>
          <a:p>
            <a:pPr marL="800100" lvl="1" indent="-342900" latinLnBrk="0">
              <a:lnSpc>
                <a:spcPct val="100000"/>
              </a:lnSpc>
              <a:spcBef>
                <a:spcPts val="800"/>
              </a:spcBef>
              <a:buClr>
                <a:srgbClr val="000000"/>
              </a:buClr>
              <a:buFont typeface="Arial" panose="020B0604020202090204" pitchFamily="34" charset="0"/>
              <a:buChar char="-"/>
            </a:pPr>
            <a:r>
              <a:rPr lang="en-US" sz="2200" dirty="0">
                <a:latin typeface="+mn-lt"/>
                <a:cs typeface="+mn-lt"/>
              </a:rPr>
              <a:t>Citation Precision</a:t>
            </a:r>
            <a:r>
              <a:rPr lang="zh-CN" altLang="zh-CN" sz="2200" dirty="0">
                <a:solidFill>
                  <a:srgbClr val="5B9BD5"/>
                </a:solidFill>
                <a:latin typeface="+mn-lt"/>
                <a:ea typeface="微软雅黑" panose="020B0503020204020204" pitchFamily="34" charset="-122"/>
                <a:cs typeface="+mn-lt"/>
              </a:rPr>
              <a:t>：</a:t>
            </a:r>
            <a:endParaRPr lang="en-US" altLang="en-US" sz="2200" dirty="0">
              <a:solidFill>
                <a:srgbClr val="5B9BD5"/>
              </a:solidFill>
              <a:latin typeface="+mn-lt"/>
              <a:ea typeface="微软雅黑" panose="020B0503020204020204" pitchFamily="34" charset="-122"/>
              <a:cs typeface="+mn-lt"/>
            </a:endParaRPr>
          </a:p>
          <a:p>
            <a:pPr marL="285750" indent="-285750">
              <a:lnSpc>
                <a:spcPct val="150000"/>
              </a:lnSpc>
              <a:buFont typeface="Arial" panose="020B0604020202090204" pitchFamily="34" charset="0"/>
              <a:buChar char="•"/>
            </a:pPr>
            <a:r>
              <a:rPr lang="en-US" sz="2200" b="1" dirty="0">
                <a:solidFill>
                  <a:schemeClr val="tx1"/>
                </a:solidFill>
                <a:latin typeface="+mn-lt"/>
                <a:cs typeface="+mn-lt"/>
              </a:rPr>
              <a:t>Content Quality</a:t>
            </a:r>
            <a:r>
              <a:rPr lang="zh-CN" altLang="zh-CN" sz="2200" b="1" dirty="0">
                <a:solidFill>
                  <a:schemeClr val="tx1"/>
                </a:solidFill>
                <a:latin typeface="+mn-lt"/>
                <a:ea typeface="微软雅黑" panose="020B0503020204020204" pitchFamily="34" charset="-122"/>
                <a:cs typeface="+mn-lt"/>
              </a:rPr>
              <a:t>：</a:t>
            </a:r>
            <a:endParaRPr lang="en-US" altLang="en-US" sz="2200" b="1" dirty="0">
              <a:solidFill>
                <a:schemeClr val="tx1"/>
              </a:solidFill>
              <a:latin typeface="+mn-lt"/>
              <a:ea typeface="微软雅黑" panose="020B0503020204020204" pitchFamily="34" charset="-122"/>
              <a:cs typeface="+mn-lt"/>
            </a:endParaRPr>
          </a:p>
          <a:p>
            <a:pPr marL="800100" lvl="1" indent="-342900">
              <a:lnSpc>
                <a:spcPct val="100000"/>
              </a:lnSpc>
              <a:buClr>
                <a:srgbClr val="000000"/>
              </a:buClr>
              <a:buFont typeface="Arial" panose="020B0604020202090204" pitchFamily="34" charset="0"/>
              <a:buChar char="-"/>
            </a:pPr>
            <a:r>
              <a:rPr lang="en-US" sz="2200" dirty="0">
                <a:latin typeface="+mn-lt"/>
                <a:cs typeface="+mn-lt"/>
              </a:rPr>
              <a:t>Coverage: Evaluate the extent to which the survey encapsulates all aspects of the topic.</a:t>
            </a:r>
            <a:endParaRPr lang="en-US" altLang="en-US" sz="2200" dirty="0">
              <a:solidFill>
                <a:srgbClr val="5B9BD5"/>
              </a:solidFill>
              <a:latin typeface="+mn-lt"/>
              <a:ea typeface="微软雅黑" panose="020B0503020204020204" pitchFamily="34" charset="-122"/>
              <a:cs typeface="+mn-lt"/>
            </a:endParaRPr>
          </a:p>
          <a:p>
            <a:pPr marL="800100" lvl="1" indent="-342900">
              <a:lnSpc>
                <a:spcPct val="100000"/>
              </a:lnSpc>
              <a:buClr>
                <a:srgbClr val="000000"/>
              </a:buClr>
              <a:buFont typeface="Arial" panose="020B0604020202090204" pitchFamily="34" charset="0"/>
              <a:buChar char="-"/>
            </a:pPr>
            <a:r>
              <a:rPr lang="en-US" sz="2200" dirty="0">
                <a:latin typeface="+mn-lt"/>
                <a:cs typeface="+mn-lt"/>
              </a:rPr>
              <a:t>Structure: Evaluate the logical organization and coherence of each section.</a:t>
            </a:r>
            <a:r>
              <a:rPr lang="zh-CN" altLang="zh-CN" sz="2200" dirty="0">
                <a:solidFill>
                  <a:srgbClr val="5B9BD5"/>
                </a:solidFill>
                <a:latin typeface="+mn-lt"/>
                <a:ea typeface="微软雅黑" panose="020B0503020204020204" pitchFamily="34" charset="-122"/>
                <a:cs typeface="+mn-lt"/>
              </a:rPr>
              <a:t> </a:t>
            </a:r>
            <a:endParaRPr lang="en-US" altLang="zh-CN" sz="2200" dirty="0">
              <a:solidFill>
                <a:srgbClr val="5B9BD5"/>
              </a:solidFill>
              <a:latin typeface="+mn-lt"/>
              <a:ea typeface="微软雅黑" panose="020B0503020204020204" pitchFamily="34" charset="-122"/>
              <a:cs typeface="+mn-lt"/>
            </a:endParaRPr>
          </a:p>
          <a:p>
            <a:pPr marL="800100" lvl="1" indent="-342900">
              <a:lnSpc>
                <a:spcPct val="100000"/>
              </a:lnSpc>
              <a:buClr>
                <a:srgbClr val="000000"/>
              </a:buClr>
              <a:buFont typeface="Arial" panose="020B0604020202090204" pitchFamily="34" charset="0"/>
              <a:buChar char="-"/>
            </a:pPr>
            <a:r>
              <a:rPr lang="en-US" sz="2200" dirty="0">
                <a:latin typeface="+mn-lt"/>
                <a:cs typeface="+mn-lt"/>
              </a:rPr>
              <a:t>Relevance: Measure how well the content aligns with the research topic.</a:t>
            </a:r>
            <a:endParaRPr lang="en-US" altLang="en-US" sz="2200" dirty="0">
              <a:solidFill>
                <a:srgbClr val="5B9BD5"/>
              </a:solidFill>
              <a:latin typeface="+mn-lt"/>
              <a:ea typeface="微软雅黑" panose="020B0503020204020204" pitchFamily="34" charset="-122"/>
              <a:cs typeface="+mn-lt"/>
            </a:endParaRPr>
          </a:p>
        </p:txBody>
      </p:sp>
      <p:sp>
        <p:nvSpPr>
          <p:cNvPr id="14" name="TextBox 13"/>
          <p:cNvSpPr txBox="1"/>
          <p:nvPr/>
        </p:nvSpPr>
        <p:spPr>
          <a:xfrm>
            <a:off x="5705509" y="3590367"/>
            <a:ext cx="6334124" cy="429895"/>
          </a:xfrm>
          <a:prstGeom prst="rect">
            <a:avLst/>
          </a:prstGeom>
          <a:noFill/>
        </p:spPr>
        <p:txBody>
          <a:bodyPr wrap="square">
            <a:spAutoFit/>
          </a:bodyPr>
          <a:lstStyle/>
          <a:p>
            <a:r>
              <a:rPr lang="en-US" sz="2200" dirty="0"/>
              <a:t>(Whether the references support the claim) </a:t>
            </a:r>
          </a:p>
        </p:txBody>
      </p:sp>
      <p:sp>
        <p:nvSpPr>
          <p:cNvPr id="16" name="TextBox 15"/>
          <p:cNvSpPr txBox="1"/>
          <p:nvPr/>
        </p:nvSpPr>
        <p:spPr>
          <a:xfrm>
            <a:off x="7251700" y="4020185"/>
            <a:ext cx="4053840" cy="866775"/>
          </a:xfrm>
          <a:prstGeom prst="rect">
            <a:avLst/>
          </a:prstGeom>
          <a:noFill/>
        </p:spPr>
        <p:txBody>
          <a:bodyPr wrap="square">
            <a:noAutofit/>
          </a:bodyPr>
          <a:lstStyle/>
          <a:p>
            <a:r>
              <a:rPr lang="en-US" sz="2200" dirty="0"/>
              <a:t>(whether the references include irrelevant citations)</a:t>
            </a:r>
          </a:p>
        </p:txBody>
      </p:sp>
      <p:sp>
        <p:nvSpPr>
          <p:cNvPr id="12" name="标题 3"/>
          <p:cNvSpPr>
            <a:spLocks noGrp="1"/>
          </p:cNvSpPr>
          <p:nvPr/>
        </p:nvSpPr>
        <p:spPr>
          <a:xfrm>
            <a:off x="83246" y="36432"/>
            <a:ext cx="12025509" cy="917652"/>
          </a:xfrm>
        </p:spPr>
        <p:txBody>
          <a:bodyPr anchor="b">
            <a:norm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endParaRPr lang="en-US" altLang="zh-CN" sz="2800" dirty="0">
              <a:solidFill>
                <a:schemeClr val="tx1"/>
              </a:solidFill>
            </a:endParaRPr>
          </a:p>
        </p:txBody>
      </p:sp>
      <p:pic>
        <p:nvPicPr>
          <p:cNvPr id="11" name="Picture 10" descr="A math equation with numbers and symbols&#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795" y="3590290"/>
            <a:ext cx="2084070" cy="612140"/>
          </a:xfrm>
          <a:prstGeom prst="rect">
            <a:avLst/>
          </a:prstGeom>
        </p:spPr>
      </p:pic>
      <p:pic>
        <p:nvPicPr>
          <p:cNvPr id="13" name="Picture 12" descr="A math equations and symbols&#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915" y="4127500"/>
            <a:ext cx="3324860" cy="554990"/>
          </a:xfrm>
          <a:prstGeom prst="rect">
            <a:avLst/>
          </a:prstGeom>
        </p:spPr>
      </p:pic>
      <p:sp>
        <p:nvSpPr>
          <p:cNvPr id="2" name="标题 1"/>
          <p:cNvSpPr>
            <a:spLocks noGrp="1"/>
          </p:cNvSpPr>
          <p:nvPr>
            <p:ph type="title"/>
          </p:nvPr>
        </p:nvSpPr>
        <p:spPr/>
        <p:txBody>
          <a:bodyPr>
            <a:normAutofit/>
          </a:bodyPr>
          <a:lstStyle/>
          <a:p>
            <a:r>
              <a:rPr lang="en-US" altLang="zh-CN" dirty="0"/>
              <a:t>Need for Automatic Evaluation</a:t>
            </a:r>
            <a:endParaRPr lang="zh-CN" altLang="en-US" dirty="0"/>
          </a:p>
        </p:txBody>
      </p:sp>
      <p:sp>
        <p:nvSpPr>
          <p:cNvPr id="4" name="灯片编号占位符 3"/>
          <p:cNvSpPr>
            <a:spLocks noGrp="1"/>
          </p:cNvSpPr>
          <p:nvPr>
            <p:ph type="sldNum" sz="quarter" idx="12"/>
          </p:nvPr>
        </p:nvSpPr>
        <p:spPr/>
        <p:txBody>
          <a:bodyPr/>
          <a:lstStyle/>
          <a:p>
            <a:fld id="{A4911521-5835-3843-8C40-A05C163B5C5F}"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4</a:t>
            </a:fld>
            <a:endParaRPr lang="en-US" dirty="0"/>
          </a:p>
        </p:txBody>
      </p:sp>
      <p:sp>
        <p:nvSpPr>
          <p:cNvPr id="4" name="TextBox 6"/>
          <p:cNvSpPr txBox="1"/>
          <p:nvPr/>
        </p:nvSpPr>
        <p:spPr>
          <a:xfrm>
            <a:off x="269869" y="3322163"/>
            <a:ext cx="11652262" cy="953135"/>
          </a:xfrm>
          <a:prstGeom prst="rect">
            <a:avLst/>
          </a:prstGeom>
          <a:noFill/>
        </p:spPr>
        <p:txBody>
          <a:bodyPr wrap="square" rtlCol="0">
            <a:spAutoFit/>
          </a:bodyPr>
          <a:lstStyle/>
          <a:p>
            <a:pPr marL="800100" lvl="1" indent="-342900">
              <a:buFont typeface="Arial" panose="020B0604020202090204" pitchFamily="34" charset="0"/>
              <a:buChar char="•"/>
            </a:pPr>
            <a:r>
              <a:rPr lang="en-US" sz="2800" b="1" dirty="0">
                <a:solidFill>
                  <a:schemeClr val="tx1"/>
                </a:solidFill>
                <a:latin typeface="Calibri" panose="020F0502020204030204" pitchFamily="34" charset="0"/>
                <a:cs typeface="Calibri" panose="020F0502020204030204" pitchFamily="34" charset="0"/>
              </a:rPr>
              <a:t>Research question: </a:t>
            </a:r>
          </a:p>
          <a:p>
            <a:pPr lvl="1" indent="0">
              <a:buFont typeface="Arial" panose="020B0604020202090204" pitchFamily="34" charset="0"/>
              <a:buNone/>
            </a:pPr>
            <a:r>
              <a:rPr lang="en-US" sz="2800" dirty="0"/>
              <a:t> </a:t>
            </a:r>
            <a:r>
              <a:rPr lang="en-US" altLang="zh-CN" sz="2800" dirty="0"/>
              <a:t>Can we automate the above process</a:t>
            </a:r>
            <a:r>
              <a:rPr lang="en-US" sz="2800" dirty="0"/>
              <a:t> </a:t>
            </a:r>
          </a:p>
        </p:txBody>
      </p:sp>
      <p:sp>
        <p:nvSpPr>
          <p:cNvPr id="5" name="矩形 4"/>
          <p:cNvSpPr/>
          <p:nvPr/>
        </p:nvSpPr>
        <p:spPr>
          <a:xfrm>
            <a:off x="67691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literature survey</a:t>
            </a:r>
          </a:p>
        </p:txBody>
      </p:sp>
      <p:sp>
        <p:nvSpPr>
          <p:cNvPr id="6" name="矩形 5"/>
          <p:cNvSpPr/>
          <p:nvPr/>
        </p:nvSpPr>
        <p:spPr>
          <a:xfrm>
            <a:off x="231775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idea </a:t>
            </a:r>
            <a:endParaRPr lang="en-US" altLang="zh-CN">
              <a:solidFill>
                <a:schemeClr val="tx1"/>
              </a:solidFill>
            </a:endParaRPr>
          </a:p>
          <a:p>
            <a:pPr algn="ctr"/>
            <a:r>
              <a:rPr lang="en-US" altLang="zh-CN">
                <a:solidFill>
                  <a:schemeClr val="tx1"/>
                </a:solidFill>
              </a:rPr>
              <a:t>generation</a:t>
            </a:r>
          </a:p>
        </p:txBody>
      </p:sp>
      <p:sp>
        <p:nvSpPr>
          <p:cNvPr id="7" name="矩形 6"/>
          <p:cNvSpPr/>
          <p:nvPr/>
        </p:nvSpPr>
        <p:spPr>
          <a:xfrm>
            <a:off x="395859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project </a:t>
            </a:r>
            <a:endParaRPr lang="en-US" altLang="zh-CN">
              <a:solidFill>
                <a:schemeClr val="tx1"/>
              </a:solidFill>
            </a:endParaRPr>
          </a:p>
          <a:p>
            <a:pPr algn="ctr"/>
            <a:r>
              <a:rPr lang="en-US" altLang="zh-CN">
                <a:solidFill>
                  <a:schemeClr val="tx1"/>
                </a:solidFill>
              </a:rPr>
              <a:t>design</a:t>
            </a:r>
          </a:p>
        </p:txBody>
      </p:sp>
      <p:sp>
        <p:nvSpPr>
          <p:cNvPr id="8" name="矩形 7"/>
          <p:cNvSpPr/>
          <p:nvPr/>
        </p:nvSpPr>
        <p:spPr>
          <a:xfrm>
            <a:off x="5599430" y="1868170"/>
            <a:ext cx="183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experimentation</a:t>
            </a:r>
          </a:p>
        </p:txBody>
      </p:sp>
      <p:sp>
        <p:nvSpPr>
          <p:cNvPr id="9" name="矩形 8"/>
          <p:cNvSpPr/>
          <p:nvPr/>
        </p:nvSpPr>
        <p:spPr>
          <a:xfrm>
            <a:off x="920559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peer </a:t>
            </a:r>
            <a:r>
              <a:rPr lang="en-US" altLang="zh-CN" sz="2000">
                <a:solidFill>
                  <a:schemeClr val="tx1"/>
                </a:solidFill>
                <a:latin typeface="Times New Roman Regular" panose="02020503050405090304" charset="0"/>
                <a:cs typeface="Times New Roman Regular" panose="02020503050405090304" charset="0"/>
              </a:rPr>
              <a:t>review</a:t>
            </a:r>
          </a:p>
        </p:txBody>
      </p:sp>
      <p:sp>
        <p:nvSpPr>
          <p:cNvPr id="10" name="矩形 9"/>
          <p:cNvSpPr/>
          <p:nvPr/>
        </p:nvSpPr>
        <p:spPr>
          <a:xfrm>
            <a:off x="1062926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social impact</a:t>
            </a:r>
          </a:p>
        </p:txBody>
      </p:sp>
      <p:sp>
        <p:nvSpPr>
          <p:cNvPr id="11" name="矩形 10"/>
          <p:cNvSpPr/>
          <p:nvPr/>
        </p:nvSpPr>
        <p:spPr>
          <a:xfrm>
            <a:off x="7780020" y="186817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write up</a:t>
            </a:r>
          </a:p>
        </p:txBody>
      </p:sp>
      <p:cxnSp>
        <p:nvCxnSpPr>
          <p:cNvPr id="12" name="直接箭头连接符 89"/>
          <p:cNvCxnSpPr>
            <a:stCxn id="5" idx="3"/>
            <a:endCxn id="6" idx="1"/>
          </p:cNvCxnSpPr>
          <p:nvPr/>
        </p:nvCxnSpPr>
        <p:spPr>
          <a:xfrm>
            <a:off x="197294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90"/>
          <p:cNvCxnSpPr>
            <a:stCxn id="6" idx="3"/>
            <a:endCxn id="7" idx="1"/>
          </p:cNvCxnSpPr>
          <p:nvPr/>
        </p:nvCxnSpPr>
        <p:spPr>
          <a:xfrm>
            <a:off x="361378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91"/>
          <p:cNvCxnSpPr>
            <a:stCxn id="7" idx="3"/>
            <a:endCxn id="8" idx="1"/>
          </p:cNvCxnSpPr>
          <p:nvPr/>
        </p:nvCxnSpPr>
        <p:spPr>
          <a:xfrm>
            <a:off x="525462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92"/>
          <p:cNvCxnSpPr>
            <a:stCxn id="8" idx="3"/>
            <a:endCxn id="11" idx="1"/>
          </p:cNvCxnSpPr>
          <p:nvPr/>
        </p:nvCxnSpPr>
        <p:spPr>
          <a:xfrm>
            <a:off x="743521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93"/>
          <p:cNvCxnSpPr>
            <a:stCxn id="11" idx="3"/>
          </p:cNvCxnSpPr>
          <p:nvPr/>
        </p:nvCxnSpPr>
        <p:spPr>
          <a:xfrm>
            <a:off x="8860155" y="2301240"/>
            <a:ext cx="34560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94"/>
          <p:cNvCxnSpPr>
            <a:stCxn id="9" idx="3"/>
          </p:cNvCxnSpPr>
          <p:nvPr/>
        </p:nvCxnSpPr>
        <p:spPr>
          <a:xfrm>
            <a:off x="10285730" y="229235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95"/>
          <p:cNvCxnSpPr/>
          <p:nvPr/>
        </p:nvCxnSpPr>
        <p:spPr>
          <a:xfrm>
            <a:off x="271780" y="2301240"/>
            <a:ext cx="407670" cy="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肘形连接符 18"/>
          <p:cNvCxnSpPr/>
          <p:nvPr/>
        </p:nvCxnSpPr>
        <p:spPr>
          <a:xfrm rot="10800000">
            <a:off x="480695" y="1433195"/>
            <a:ext cx="7122795" cy="866775"/>
          </a:xfrm>
          <a:prstGeom prst="bentConnector3">
            <a:avLst>
              <a:gd name="adj1" fmla="val 0"/>
            </a:avLst>
          </a:prstGeom>
          <a:ln w="19050">
            <a:solidFill>
              <a:schemeClr val="tx1"/>
            </a:solidFill>
            <a:tailEnd type="none"/>
          </a:ln>
        </p:spPr>
        <p:style>
          <a:lnRef idx="2">
            <a:schemeClr val="accent1"/>
          </a:lnRef>
          <a:fillRef idx="0">
            <a:srgbClr val="FFFFFF"/>
          </a:fillRef>
          <a:effectRef idx="0">
            <a:srgbClr val="FFFFFF"/>
          </a:effectRef>
          <a:fontRef idx="minor">
            <a:schemeClr val="tx1"/>
          </a:fontRef>
        </p:style>
      </p:cxnSp>
      <p:cxnSp>
        <p:nvCxnSpPr>
          <p:cNvPr id="20" name="直接箭头连接符 97"/>
          <p:cNvCxnSpPr/>
          <p:nvPr/>
        </p:nvCxnSpPr>
        <p:spPr>
          <a:xfrm>
            <a:off x="485775" y="1432560"/>
            <a:ext cx="0" cy="87058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98"/>
          <p:cNvCxnSpPr/>
          <p:nvPr/>
        </p:nvCxnSpPr>
        <p:spPr>
          <a:xfrm>
            <a:off x="2143125" y="1437005"/>
            <a:ext cx="0" cy="859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99"/>
          <p:cNvCxnSpPr/>
          <p:nvPr/>
        </p:nvCxnSpPr>
        <p:spPr>
          <a:xfrm>
            <a:off x="3785870" y="1428115"/>
            <a:ext cx="0" cy="868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100"/>
          <p:cNvCxnSpPr/>
          <p:nvPr/>
        </p:nvCxnSpPr>
        <p:spPr>
          <a:xfrm>
            <a:off x="5426710" y="1437005"/>
            <a:ext cx="0" cy="85090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1825577" y="957902"/>
            <a:ext cx="8515349" cy="645160"/>
          </a:xfrm>
          <a:prstGeom prst="rect">
            <a:avLst/>
          </a:prstGeom>
          <a:noFill/>
        </p:spPr>
        <p:txBody>
          <a:bodyPr wrap="square">
            <a:spAutoFit/>
          </a:bodyPr>
          <a:lstStyle/>
          <a:p>
            <a:pPr algn="ctr">
              <a:lnSpc>
                <a:spcPct val="150000"/>
              </a:lnSpc>
            </a:pPr>
            <a:r>
              <a:rPr lang="en-US" altLang="zh-CN" sz="2400" b="1" dirty="0">
                <a:latin typeface="微软雅黑" panose="020B0503020204020204" pitchFamily="34" charset="-122"/>
                <a:ea typeface="微软雅黑" panose="020B0503020204020204" pitchFamily="34" charset="-122"/>
              </a:rPr>
              <a:t>Experiments data and results</a:t>
            </a:r>
          </a:p>
        </p:txBody>
      </p:sp>
      <p:sp>
        <p:nvSpPr>
          <p:cNvPr id="5" name="文本框 4"/>
          <p:cNvSpPr txBox="1"/>
          <p:nvPr/>
        </p:nvSpPr>
        <p:spPr>
          <a:xfrm>
            <a:off x="437304" y="1513730"/>
            <a:ext cx="11360150" cy="4951730"/>
          </a:xfrm>
          <a:prstGeom prst="rect">
            <a:avLst/>
          </a:prstGeom>
          <a:noFill/>
        </p:spPr>
        <p:txBody>
          <a:bodyPr wrap="square">
            <a:spAutoFit/>
          </a:bodyPr>
          <a:lstStyle/>
          <a:p>
            <a:pPr marL="285750" indent="-285750">
              <a:lnSpc>
                <a:spcPct val="100000"/>
              </a:lnSpc>
              <a:buFont typeface="Arial" panose="020B0604020202090204" pitchFamily="34" charset="0"/>
              <a:buChar char="•"/>
            </a:pPr>
            <a:r>
              <a:rPr lang="en-US" altLang="zh-CN" sz="2200" b="1" dirty="0">
                <a:solidFill>
                  <a:schemeClr val="tx1"/>
                </a:solidFill>
                <a:latin typeface="微软雅黑" panose="020B0503020204020204" pitchFamily="34" charset="-122"/>
                <a:ea typeface="微软雅黑" panose="020B0503020204020204" pitchFamily="34" charset="-122"/>
              </a:rPr>
              <a:t>data</a:t>
            </a:r>
            <a:endParaRPr lang="en-US" altLang="en-US" sz="2200" b="1" dirty="0">
              <a:solidFill>
                <a:schemeClr val="tx1"/>
              </a:solidFill>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90204" pitchFamily="34" charset="0"/>
              <a:buChar char="•"/>
            </a:pPr>
            <a:endParaRPr lang="en-US" altLang="zh-CN" sz="2200" b="1" dirty="0">
              <a:solidFill>
                <a:srgbClr val="5B9BD5"/>
              </a:solidFill>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90204" pitchFamily="34" charset="0"/>
              <a:buChar char="•"/>
            </a:pPr>
            <a:endParaRPr lang="en-US" altLang="zh-CN" sz="2200" b="1" dirty="0">
              <a:solidFill>
                <a:srgbClr val="5B9BD5"/>
              </a:solidFill>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90204" pitchFamily="34" charset="0"/>
              <a:buChar char="•"/>
            </a:pPr>
            <a:endParaRPr lang="en-US" altLang="zh-CN" sz="2200" b="1" dirty="0">
              <a:solidFill>
                <a:srgbClr val="5B9BD5"/>
              </a:solidFill>
              <a:latin typeface="微软雅黑" panose="020B0503020204020204" pitchFamily="34" charset="-122"/>
              <a:ea typeface="微软雅黑" panose="020B0503020204020204" pitchFamily="34" charset="-122"/>
            </a:endParaRPr>
          </a:p>
          <a:p>
            <a:pPr>
              <a:lnSpc>
                <a:spcPct val="100000"/>
              </a:lnSpc>
            </a:pPr>
            <a:endParaRPr lang="en-US" altLang="zh-CN" sz="2200" b="1" dirty="0">
              <a:solidFill>
                <a:srgbClr val="5B9BD5"/>
              </a:solidFill>
              <a:latin typeface="微软雅黑" panose="020B0503020204020204" pitchFamily="34" charset="-122"/>
              <a:ea typeface="微软雅黑" panose="020B0503020204020204" pitchFamily="34" charset="-122"/>
            </a:endParaRPr>
          </a:p>
          <a:p>
            <a:pPr>
              <a:lnSpc>
                <a:spcPct val="100000"/>
              </a:lnSpc>
            </a:pPr>
            <a:r>
              <a:rPr lang="en-US" altLang="zh-CN" sz="1500" dirty="0">
                <a:latin typeface="微软雅黑" panose="020B0503020204020204" pitchFamily="34" charset="-122"/>
                <a:ea typeface="微软雅黑" panose="020B0503020204020204" pitchFamily="34" charset="-122"/>
              </a:rPr>
              <a:t>           </a:t>
            </a:r>
          </a:p>
          <a:p>
            <a:pPr>
              <a:lnSpc>
                <a:spcPct val="100000"/>
              </a:lnSpc>
            </a:pPr>
            <a:endParaRPr lang="en-US" altLang="zh-CN" sz="1500" dirty="0">
              <a:latin typeface="微软雅黑" panose="020B0503020204020204" pitchFamily="34" charset="-122"/>
              <a:ea typeface="微软雅黑" panose="020B0503020204020204" pitchFamily="34" charset="-122"/>
            </a:endParaRPr>
          </a:p>
          <a:p>
            <a:pPr>
              <a:lnSpc>
                <a:spcPct val="100000"/>
              </a:lnSpc>
            </a:pPr>
            <a:endParaRPr lang="en-US" altLang="zh-CN" sz="1500" dirty="0">
              <a:latin typeface="微软雅黑" panose="020B0503020204020204" pitchFamily="34" charset="-122"/>
              <a:ea typeface="微软雅黑" panose="020B0503020204020204" pitchFamily="34" charset="-122"/>
            </a:endParaRPr>
          </a:p>
          <a:p>
            <a:pPr>
              <a:lnSpc>
                <a:spcPct val="100000"/>
              </a:lnSpc>
            </a:pPr>
            <a:endParaRPr lang="en-US" altLang="zh-CN" sz="1500" dirty="0">
              <a:latin typeface="微软雅黑" panose="020B0503020204020204" pitchFamily="34" charset="-122"/>
              <a:ea typeface="微软雅黑" panose="020B0503020204020204" pitchFamily="34" charset="-122"/>
            </a:endParaRPr>
          </a:p>
          <a:p>
            <a:pPr>
              <a:lnSpc>
                <a:spcPct val="100000"/>
              </a:lnSpc>
            </a:pPr>
            <a:r>
              <a:rPr lang="en-US" altLang="zh-CN" sz="1500" dirty="0">
                <a:latin typeface="微软雅黑" panose="020B0503020204020204" pitchFamily="34" charset="-122"/>
                <a:ea typeface="微软雅黑" panose="020B0503020204020204" pitchFamily="34" charset="-122"/>
              </a:rPr>
              <a:t>        We also used LLM generation without RAG as a baseline, but the effect was too poor and was not shown.</a:t>
            </a:r>
          </a:p>
          <a:p>
            <a:pPr marL="285750" indent="-285750" latinLnBrk="0">
              <a:lnSpc>
                <a:spcPct val="100000"/>
              </a:lnSpc>
              <a:spcBef>
                <a:spcPts val="1000"/>
              </a:spcBef>
              <a:spcAft>
                <a:spcPts val="500"/>
              </a:spcAft>
              <a:buFont typeface="Arial" panose="020B0604020202090204" pitchFamily="34" charset="0"/>
              <a:buChar char="•"/>
            </a:pPr>
            <a:r>
              <a:rPr lang="en-US" altLang="zh-CN" sz="2200" b="1" dirty="0">
                <a:latin typeface="微软雅黑" panose="020B0503020204020204" pitchFamily="34" charset="-122"/>
                <a:ea typeface="微软雅黑" panose="020B0503020204020204" pitchFamily="34" charset="-122"/>
              </a:rPr>
              <a:t>results</a:t>
            </a:r>
            <a:r>
              <a:rPr lang="zh-CN" altLang="zh-CN" sz="2200" b="1" dirty="0">
                <a:solidFill>
                  <a:srgbClr val="5B9BD5"/>
                </a:solidFill>
                <a:latin typeface="微软雅黑" panose="020B0503020204020204" pitchFamily="34" charset="-122"/>
                <a:ea typeface="微软雅黑" panose="020B0503020204020204" pitchFamily="34" charset="-122"/>
              </a:rPr>
              <a:t>：</a:t>
            </a:r>
            <a:endParaRPr lang="en-US" altLang="en-US" sz="2200" b="1" dirty="0">
              <a:solidFill>
                <a:srgbClr val="5B9BD5"/>
              </a:solidFill>
              <a:latin typeface="微软雅黑" panose="020B0503020204020204" pitchFamily="34" charset="-122"/>
              <a:ea typeface="微软雅黑" panose="020B0503020204020204" pitchFamily="34" charset="-122"/>
            </a:endParaRPr>
          </a:p>
          <a:p>
            <a:pPr marL="742950" lvl="1" indent="-285750" latinLnBrk="0">
              <a:lnSpc>
                <a:spcPct val="100000"/>
              </a:lnSpc>
              <a:spcAft>
                <a:spcPts val="500"/>
              </a:spcAft>
              <a:buClr>
                <a:srgbClr val="000000"/>
              </a:buClr>
              <a:buFont typeface="Arial" panose="020B0604020202090204" pitchFamily="34" charset="0"/>
              <a:buChar char="-"/>
            </a:pPr>
            <a:r>
              <a:rPr lang="en-US" sz="2200" b="1" dirty="0">
                <a:solidFill>
                  <a:srgbClr val="5B9BD5"/>
                </a:solidFill>
              </a:rPr>
              <a:t>Survey Creation Speed:</a:t>
            </a:r>
            <a:r>
              <a:rPr lang="en-US" sz="2200" b="1" dirty="0"/>
              <a:t> </a:t>
            </a:r>
            <a:r>
              <a:rPr lang="en-US" sz="2200" dirty="0" err="1"/>
              <a:t>AutoSurvey</a:t>
            </a:r>
            <a:r>
              <a:rPr lang="en-US" sz="2200" dirty="0"/>
              <a:t> significantly outperforms both human writing and naive RAG-based LLM generation in terms of speed.</a:t>
            </a:r>
          </a:p>
          <a:p>
            <a:pPr marL="742950" lvl="1" indent="-285750" latinLnBrk="0">
              <a:lnSpc>
                <a:spcPct val="100000"/>
              </a:lnSpc>
              <a:spcAft>
                <a:spcPts val="500"/>
              </a:spcAft>
              <a:buClr>
                <a:srgbClr val="000000"/>
              </a:buClr>
              <a:buFont typeface="Arial" panose="020B0604020202090204" pitchFamily="34" charset="0"/>
              <a:buChar char="-"/>
            </a:pPr>
            <a:r>
              <a:rPr lang="en-US" sz="2200" b="1" dirty="0">
                <a:solidFill>
                  <a:srgbClr val="5B9BD5"/>
                </a:solidFill>
              </a:rPr>
              <a:t>Citation Quality:</a:t>
            </a:r>
            <a:r>
              <a:rPr lang="en-US" sz="2200" b="1" dirty="0"/>
              <a:t> </a:t>
            </a:r>
            <a:r>
              <a:rPr lang="en-US" sz="2200" dirty="0"/>
              <a:t>High recall and precision, close to human writing.</a:t>
            </a:r>
            <a:r>
              <a:rPr lang="zh-CN" altLang="zh-CN" sz="2200" dirty="0">
                <a:solidFill>
                  <a:srgbClr val="5B9BD5"/>
                </a:solidFill>
                <a:latin typeface="微软雅黑" panose="020B0503020204020204" pitchFamily="34" charset="-122"/>
                <a:ea typeface="微软雅黑" panose="020B0503020204020204" pitchFamily="34" charset="-122"/>
              </a:rPr>
              <a:t> </a:t>
            </a:r>
            <a:endParaRPr lang="en-US" altLang="zh-CN" sz="2200" dirty="0">
              <a:solidFill>
                <a:srgbClr val="5B9BD5"/>
              </a:solidFill>
              <a:latin typeface="微软雅黑" panose="020B0503020204020204" pitchFamily="34" charset="-122"/>
              <a:ea typeface="微软雅黑" panose="020B0503020204020204" pitchFamily="34" charset="-122"/>
            </a:endParaRPr>
          </a:p>
          <a:p>
            <a:pPr marL="742950" lvl="1" indent="-285750" latinLnBrk="0">
              <a:lnSpc>
                <a:spcPct val="100000"/>
              </a:lnSpc>
              <a:spcAft>
                <a:spcPts val="500"/>
              </a:spcAft>
              <a:buClr>
                <a:srgbClr val="000000"/>
              </a:buClr>
              <a:buFont typeface="Arial" panose="020B0604020202090204" pitchFamily="34" charset="0"/>
              <a:buChar char="-"/>
            </a:pPr>
            <a:r>
              <a:rPr lang="en-US" sz="2200" b="1" dirty="0">
                <a:solidFill>
                  <a:srgbClr val="5B9BD5"/>
                </a:solidFill>
              </a:rPr>
              <a:t>Content Quality: </a:t>
            </a:r>
            <a:r>
              <a:rPr lang="en-US" sz="2200" dirty="0"/>
              <a:t>Excellent coverage, structure, and relevance scores.</a:t>
            </a:r>
            <a:endParaRPr lang="en-US" altLang="en-US" sz="2200" dirty="0">
              <a:solidFill>
                <a:srgbClr val="5B9BD5"/>
              </a:solidFill>
              <a:latin typeface="微软雅黑" panose="020B0503020204020204" pitchFamily="34" charset="-122"/>
              <a:ea typeface="微软雅黑" panose="020B0503020204020204" pitchFamily="34" charset="-122"/>
            </a:endParaRPr>
          </a:p>
        </p:txBody>
      </p:sp>
      <p:pic>
        <p:nvPicPr>
          <p:cNvPr id="8" name="Picture 7" descr="A table with numbers and symbols&#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990" y="1643380"/>
            <a:ext cx="8164195" cy="2416175"/>
          </a:xfrm>
          <a:prstGeom prst="rect">
            <a:avLst/>
          </a:prstGeom>
        </p:spPr>
      </p:pic>
      <p:sp>
        <p:nvSpPr>
          <p:cNvPr id="12" name="标题 3"/>
          <p:cNvSpPr>
            <a:spLocks noGrp="1"/>
          </p:cNvSpPr>
          <p:nvPr/>
        </p:nvSpPr>
        <p:spPr>
          <a:xfrm>
            <a:off x="83246" y="36432"/>
            <a:ext cx="12025509" cy="917652"/>
          </a:xfrm>
        </p:spPr>
        <p:txBody>
          <a:bodyPr anchor="b">
            <a:norm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endParaRPr lang="en-US" altLang="zh-CN" sz="2800" dirty="0">
              <a:solidFill>
                <a:schemeClr val="tx1"/>
              </a:solidFill>
            </a:endParaRPr>
          </a:p>
        </p:txBody>
      </p:sp>
      <p:sp>
        <p:nvSpPr>
          <p:cNvPr id="2" name="标题 1"/>
          <p:cNvSpPr>
            <a:spLocks noGrp="1"/>
          </p:cNvSpPr>
          <p:nvPr>
            <p:ph type="title"/>
          </p:nvPr>
        </p:nvSpPr>
        <p:spPr/>
        <p:txBody>
          <a:bodyPr>
            <a:normAutofit/>
          </a:bodyPr>
          <a:lstStyle/>
          <a:p>
            <a:r>
              <a:rPr lang="en-US" altLang="zh-CN" dirty="0"/>
              <a:t>Evaluation of Generated Survey</a:t>
            </a:r>
            <a:endParaRPr lang="zh-CN" altLang="en-US" dirty="0"/>
          </a:p>
        </p:txBody>
      </p:sp>
      <p:sp>
        <p:nvSpPr>
          <p:cNvPr id="6" name="灯片编号占位符 5"/>
          <p:cNvSpPr>
            <a:spLocks noGrp="1"/>
          </p:cNvSpPr>
          <p:nvPr>
            <p:ph type="sldNum" sz="quarter" idx="12"/>
          </p:nvPr>
        </p:nvSpPr>
        <p:spPr/>
        <p:txBody>
          <a:bodyPr/>
          <a:lstStyle/>
          <a:p>
            <a:fld id="{A4911521-5835-3843-8C40-A05C163B5C5F}"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graph with blue lines and red dots&#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313" y="1383203"/>
            <a:ext cx="4512537" cy="4308002"/>
          </a:xfrm>
          <a:prstGeom prst="rect">
            <a:avLst/>
          </a:prstGeom>
        </p:spPr>
      </p:pic>
      <p:sp>
        <p:nvSpPr>
          <p:cNvPr id="12" name="TextBox 11"/>
          <p:cNvSpPr txBox="1"/>
          <p:nvPr/>
        </p:nvSpPr>
        <p:spPr>
          <a:xfrm>
            <a:off x="279400" y="1383030"/>
            <a:ext cx="6414135" cy="4154170"/>
          </a:xfrm>
          <a:prstGeom prst="rect">
            <a:avLst/>
          </a:prstGeom>
          <a:noFill/>
        </p:spPr>
        <p:txBody>
          <a:bodyPr wrap="square">
            <a:spAutoFit/>
          </a:bodyPr>
          <a:lstStyle/>
          <a:p>
            <a:pPr>
              <a:lnSpc>
                <a:spcPct val="150000"/>
              </a:lnSpc>
            </a:pPr>
            <a:r>
              <a:rPr lang="en-US" sz="2200" b="1" dirty="0"/>
              <a:t>Alignment with Human Evaluation: </a:t>
            </a:r>
          </a:p>
          <a:p>
            <a:pPr>
              <a:lnSpc>
                <a:spcPct val="150000"/>
              </a:lnSpc>
            </a:pPr>
            <a:r>
              <a:rPr lang="en-US" sz="2200" dirty="0"/>
              <a:t>A moderate positive correlation exists between the rankings provided by the LLMs and those given by the human experts, with the mixture of models achieving the highest correlation at 0.5429. These results suggest that our evaluation method aligns well with human preferences, providing a reliable proxy for human judgment.</a:t>
            </a:r>
          </a:p>
        </p:txBody>
      </p:sp>
      <p:sp>
        <p:nvSpPr>
          <p:cNvPr id="3" name="标题 3"/>
          <p:cNvSpPr>
            <a:spLocks noGrp="1"/>
          </p:cNvSpPr>
          <p:nvPr/>
        </p:nvSpPr>
        <p:spPr>
          <a:xfrm>
            <a:off x="83246" y="36432"/>
            <a:ext cx="12025509" cy="917652"/>
          </a:xfrm>
        </p:spPr>
        <p:txBody>
          <a:bodyPr anchor="b">
            <a:norm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endParaRPr lang="en-US" altLang="zh-CN" sz="2800" dirty="0">
              <a:solidFill>
                <a:schemeClr val="tx1"/>
              </a:solidFill>
            </a:endParaRPr>
          </a:p>
        </p:txBody>
      </p:sp>
      <p:sp>
        <p:nvSpPr>
          <p:cNvPr id="2" name="标题 1"/>
          <p:cNvSpPr>
            <a:spLocks noGrp="1"/>
          </p:cNvSpPr>
          <p:nvPr>
            <p:ph type="title"/>
          </p:nvPr>
        </p:nvSpPr>
        <p:spPr/>
        <p:txBody>
          <a:bodyPr>
            <a:normAutofit/>
          </a:bodyPr>
          <a:lstStyle/>
          <a:p>
            <a:r>
              <a:rPr lang="en-US" altLang="zh-CN" dirty="0"/>
              <a:t>Meta Evaluation</a:t>
            </a:r>
            <a:endParaRPr lang="zh-CN" altLang="en-US" dirty="0"/>
          </a:p>
        </p:txBody>
      </p:sp>
      <p:sp>
        <p:nvSpPr>
          <p:cNvPr id="5" name="灯片编号占位符 4"/>
          <p:cNvSpPr>
            <a:spLocks noGrp="1"/>
          </p:cNvSpPr>
          <p:nvPr>
            <p:ph type="sldNum" sz="quarter" idx="12"/>
          </p:nvPr>
        </p:nvSpPr>
        <p:spPr/>
        <p:txBody>
          <a:bodyPr/>
          <a:lstStyle/>
          <a:p>
            <a:fld id="{A4911521-5835-3843-8C40-A05C163B5C5F}"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261620" y="1324610"/>
            <a:ext cx="11741785" cy="2122805"/>
          </a:xfrm>
          <a:prstGeom prst="rect">
            <a:avLst/>
          </a:prstGeom>
          <a:noFill/>
        </p:spPr>
        <p:txBody>
          <a:bodyPr wrap="square">
            <a:spAutoFit/>
          </a:bodyPr>
          <a:lstStyle/>
          <a:p>
            <a:pPr>
              <a:lnSpc>
                <a:spcPct val="150000"/>
              </a:lnSpc>
            </a:pPr>
            <a:r>
              <a:rPr lang="en-US" sz="2200" dirty="0"/>
              <a:t>Systematically removing key components: </a:t>
            </a:r>
            <a:r>
              <a:rPr lang="en-US" sz="2200" b="1" dirty="0">
                <a:solidFill>
                  <a:srgbClr val="5B9BD5"/>
                </a:solidFill>
              </a:rPr>
              <a:t>the retrieval mechanism, the reflection phase.</a:t>
            </a:r>
            <a:r>
              <a:rPr lang="en-US" sz="2200" b="1" dirty="0"/>
              <a:t> </a:t>
            </a:r>
          </a:p>
          <a:p>
            <a:pPr>
              <a:lnSpc>
                <a:spcPct val="150000"/>
              </a:lnSpc>
            </a:pPr>
            <a:endParaRPr lang="en-US" sz="2200" dirty="0"/>
          </a:p>
          <a:p>
            <a:pPr>
              <a:lnSpc>
                <a:spcPct val="150000"/>
              </a:lnSpc>
            </a:pPr>
            <a:endParaRPr lang="en-US" sz="2200" dirty="0"/>
          </a:p>
          <a:p>
            <a:pPr>
              <a:lnSpc>
                <a:spcPct val="150000"/>
              </a:lnSpc>
            </a:pPr>
            <a:endParaRPr lang="en-US" sz="2200" dirty="0"/>
          </a:p>
        </p:txBody>
      </p:sp>
      <p:pic>
        <p:nvPicPr>
          <p:cNvPr id="8" name="Picture 7" descr="A close-up of a tabl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95" y="2141855"/>
            <a:ext cx="7654925" cy="1289685"/>
          </a:xfrm>
          <a:prstGeom prst="rect">
            <a:avLst/>
          </a:prstGeom>
        </p:spPr>
      </p:pic>
      <p:pic>
        <p:nvPicPr>
          <p:cNvPr id="12" name="Picture 11" descr="A table with numbers and tex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95" y="4465955"/>
            <a:ext cx="5964555" cy="1323340"/>
          </a:xfrm>
          <a:prstGeom prst="rect">
            <a:avLst/>
          </a:prstGeom>
        </p:spPr>
      </p:pic>
      <p:sp>
        <p:nvSpPr>
          <p:cNvPr id="4" name="TextBox 3"/>
          <p:cNvSpPr txBox="1"/>
          <p:nvPr/>
        </p:nvSpPr>
        <p:spPr>
          <a:xfrm>
            <a:off x="6520815" y="4566920"/>
            <a:ext cx="5406390" cy="1106805"/>
          </a:xfrm>
          <a:prstGeom prst="rect">
            <a:avLst/>
          </a:prstGeom>
          <a:noFill/>
        </p:spPr>
        <p:txBody>
          <a:bodyPr wrap="square">
            <a:spAutoFit/>
          </a:bodyPr>
          <a:lstStyle/>
          <a:p>
            <a:pPr>
              <a:lnSpc>
                <a:spcPct val="100000"/>
              </a:lnSpc>
            </a:pPr>
            <a:r>
              <a:rPr lang="en-US" sz="2200" dirty="0"/>
              <a:t>Even with a less optimal LLM like Claude-haiku, </a:t>
            </a:r>
            <a:r>
              <a:rPr lang="en-US" sz="2200" dirty="0" err="1"/>
              <a:t>AutoSurvey</a:t>
            </a:r>
            <a:r>
              <a:rPr lang="en-US" sz="2200" dirty="0"/>
              <a:t> performance remains comparable to human-generated surveys</a:t>
            </a:r>
            <a:endParaRPr lang="en-US" altLang="en-US" sz="2200" b="1" dirty="0">
              <a:latin typeface="微软雅黑" panose="020B0503020204020204" pitchFamily="34" charset="-122"/>
              <a:ea typeface="微软雅黑" panose="020B0503020204020204" pitchFamily="34" charset="-122"/>
            </a:endParaRPr>
          </a:p>
        </p:txBody>
      </p:sp>
      <p:sp>
        <p:nvSpPr>
          <p:cNvPr id="9" name="TextBox 8"/>
          <p:cNvSpPr txBox="1"/>
          <p:nvPr/>
        </p:nvSpPr>
        <p:spPr>
          <a:xfrm>
            <a:off x="328076" y="3697813"/>
            <a:ext cx="6097088" cy="598805"/>
          </a:xfrm>
          <a:prstGeom prst="rect">
            <a:avLst/>
          </a:prstGeom>
          <a:noFill/>
        </p:spPr>
        <p:txBody>
          <a:bodyPr wrap="square">
            <a:spAutoFit/>
          </a:bodyPr>
          <a:lstStyle/>
          <a:p>
            <a:pPr>
              <a:lnSpc>
                <a:spcPct val="150000"/>
              </a:lnSpc>
            </a:pPr>
            <a:r>
              <a:rPr lang="en-US" sz="2200" dirty="0"/>
              <a:t>Different </a:t>
            </a:r>
            <a:r>
              <a:rPr lang="en-US" sz="2200" b="1" dirty="0">
                <a:solidFill>
                  <a:srgbClr val="5B9BD5"/>
                </a:solidFill>
              </a:rPr>
              <a:t>base LLMs.</a:t>
            </a:r>
          </a:p>
        </p:txBody>
      </p:sp>
      <p:sp>
        <p:nvSpPr>
          <p:cNvPr id="11" name="TextBox 10"/>
          <p:cNvSpPr txBox="1"/>
          <p:nvPr/>
        </p:nvSpPr>
        <p:spPr>
          <a:xfrm>
            <a:off x="8274050" y="2233295"/>
            <a:ext cx="3389630" cy="1106805"/>
          </a:xfrm>
          <a:prstGeom prst="rect">
            <a:avLst/>
          </a:prstGeom>
          <a:noFill/>
        </p:spPr>
        <p:txBody>
          <a:bodyPr wrap="square">
            <a:spAutoFit/>
          </a:bodyPr>
          <a:lstStyle/>
          <a:p>
            <a:r>
              <a:rPr lang="en-US" sz="2200" dirty="0"/>
              <a:t>the </a:t>
            </a:r>
            <a:r>
              <a:rPr lang="en-US" sz="2200" b="1" dirty="0">
                <a:solidFill>
                  <a:srgbClr val="5B9BD5"/>
                </a:solidFill>
              </a:rPr>
              <a:t>retrieval</a:t>
            </a:r>
            <a:r>
              <a:rPr lang="en-US" sz="2200" dirty="0"/>
              <a:t> component plays a much more important role</a:t>
            </a:r>
          </a:p>
        </p:txBody>
      </p:sp>
      <p:sp>
        <p:nvSpPr>
          <p:cNvPr id="3" name="标题 3"/>
          <p:cNvSpPr>
            <a:spLocks noGrp="1"/>
          </p:cNvSpPr>
          <p:nvPr/>
        </p:nvSpPr>
        <p:spPr>
          <a:xfrm>
            <a:off x="83246" y="36432"/>
            <a:ext cx="12025509" cy="917652"/>
          </a:xfrm>
        </p:spPr>
        <p:txBody>
          <a:bodyPr anchor="b">
            <a:norm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endParaRPr lang="en-US" altLang="zh-CN" sz="2800" dirty="0">
              <a:solidFill>
                <a:schemeClr val="tx1"/>
              </a:solidFill>
            </a:endParaRPr>
          </a:p>
        </p:txBody>
      </p:sp>
      <p:sp>
        <p:nvSpPr>
          <p:cNvPr id="2" name="标题 1"/>
          <p:cNvSpPr>
            <a:spLocks noGrp="1"/>
          </p:cNvSpPr>
          <p:nvPr>
            <p:ph type="title"/>
          </p:nvPr>
        </p:nvSpPr>
        <p:spPr/>
        <p:txBody>
          <a:bodyPr>
            <a:normAutofit/>
          </a:bodyPr>
          <a:lstStyle/>
          <a:p>
            <a:r>
              <a:rPr lang="en-US" altLang="zh-CN" dirty="0"/>
              <a:t>Ablation study</a:t>
            </a:r>
            <a:endParaRPr lang="zh-CN" altLang="en-US" dirty="0"/>
          </a:p>
        </p:txBody>
      </p:sp>
      <p:sp>
        <p:nvSpPr>
          <p:cNvPr id="6" name="灯片编号占位符 5"/>
          <p:cNvSpPr>
            <a:spLocks noGrp="1"/>
          </p:cNvSpPr>
          <p:nvPr>
            <p:ph type="sldNum" sz="quarter" idx="12"/>
          </p:nvPr>
        </p:nvSpPr>
        <p:spPr/>
        <p:txBody>
          <a:bodyPr/>
          <a:lstStyle/>
          <a:p>
            <a:fld id="{A4911521-5835-3843-8C40-A05C163B5C5F}"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43</a:t>
            </a:fld>
            <a:endParaRPr lang="en-US" dirty="0"/>
          </a:p>
        </p:txBody>
      </p:sp>
      <p:sp>
        <p:nvSpPr>
          <p:cNvPr id="4" name="TextBox 6"/>
          <p:cNvSpPr txBox="1"/>
          <p:nvPr/>
        </p:nvSpPr>
        <p:spPr>
          <a:xfrm>
            <a:off x="269869" y="3134203"/>
            <a:ext cx="11652262" cy="2643159"/>
          </a:xfrm>
          <a:prstGeom prst="rect">
            <a:avLst/>
          </a:prstGeom>
          <a:noFill/>
        </p:spPr>
        <p:txBody>
          <a:bodyPr wrap="square" rtlCol="0">
            <a:spAutoFit/>
          </a:bodyPr>
          <a:lstStyle/>
          <a:p>
            <a:pPr marL="800100" lvl="1" indent="-342900" latinLnBrk="0">
              <a:lnSpc>
                <a:spcPct val="120000"/>
              </a:lnSpc>
              <a:buFont typeface="Arial" panose="020B0604020202090204" pitchFamily="34" charset="0"/>
              <a:buChar char="•"/>
            </a:pPr>
            <a:r>
              <a:rPr lang="en-US" altLang="zh-CN" sz="2800" b="1" dirty="0">
                <a:solidFill>
                  <a:schemeClr val="tx1"/>
                </a:solidFill>
                <a:latin typeface="Calibri" panose="020F0502020204030204" pitchFamily="34" charset="0"/>
                <a:cs typeface="Calibri" panose="020F0502020204030204" pitchFamily="34" charset="0"/>
              </a:rPr>
              <a:t>In this talk, I will share some work on</a:t>
            </a:r>
            <a:r>
              <a:rPr lang="en-US" sz="2800" b="1" dirty="0">
                <a:solidFill>
                  <a:schemeClr val="tx1"/>
                </a:solidFill>
                <a:latin typeface="Calibri" panose="020F0502020204030204" pitchFamily="34" charset="0"/>
                <a:cs typeface="Calibri" panose="020F0502020204030204" pitchFamily="34" charset="0"/>
              </a:rPr>
              <a:t>: </a:t>
            </a:r>
            <a:endParaRPr lang="en-US" altLang="zh-CN" sz="2800" dirty="0">
              <a:solidFill>
                <a:schemeClr val="tx1"/>
              </a:solidFill>
            </a:endParaRPr>
          </a:p>
          <a:p>
            <a:pPr marL="1371600" lvl="2" indent="-457200" latinLnBrk="0">
              <a:lnSpc>
                <a:spcPct val="120000"/>
              </a:lnSpc>
              <a:buClr>
                <a:srgbClr val="000000"/>
              </a:buClr>
              <a:buFont typeface="Arial" panose="020B0604020202090204" pitchFamily="34" charset="0"/>
              <a:buChar char="-"/>
            </a:pPr>
            <a:r>
              <a:rPr lang="en-US" altLang="zh-CN" sz="2800" dirty="0"/>
              <a:t>The new publication paradigm</a:t>
            </a:r>
            <a:endParaRPr lang="en-US" altLang="zh-CN" sz="2800" dirty="0">
              <a:solidFill>
                <a:schemeClr val="tx1"/>
              </a:solidFill>
            </a:endParaRPr>
          </a:p>
          <a:p>
            <a:pPr marL="1371600" lvl="2" indent="-457200" latinLnBrk="0">
              <a:lnSpc>
                <a:spcPct val="120000"/>
              </a:lnSpc>
              <a:buClr>
                <a:srgbClr val="000000"/>
              </a:buClr>
              <a:buFont typeface="Arial" panose="020B0604020202090204" pitchFamily="34" charset="0"/>
              <a:buChar char="-"/>
            </a:pPr>
            <a:r>
              <a:rPr lang="en-US" sz="2800" b="1" dirty="0"/>
              <a:t>AI-driven research cycle</a:t>
            </a:r>
          </a:p>
          <a:p>
            <a:pPr marL="1371600" lvl="2" indent="-457200" latinLnBrk="0">
              <a:lnSpc>
                <a:spcPct val="120000"/>
              </a:lnSpc>
              <a:buClr>
                <a:srgbClr val="000000"/>
              </a:buClr>
              <a:buFont typeface="Arial" panose="020B0604020202090204" pitchFamily="34" charset="0"/>
              <a:buChar char="-"/>
            </a:pPr>
            <a:r>
              <a:rPr lang="en-US" sz="2800" dirty="0">
                <a:solidFill>
                  <a:schemeClr val="tx1"/>
                </a:solidFill>
              </a:rPr>
              <a:t>AI scientist</a:t>
            </a:r>
            <a:r>
              <a:rPr lang="en-US" sz="2800" dirty="0"/>
              <a:t> for AI</a:t>
            </a:r>
          </a:p>
          <a:p>
            <a:pPr marL="1371600" lvl="2" indent="-457200" latinLnBrk="0">
              <a:lnSpc>
                <a:spcPct val="120000"/>
              </a:lnSpc>
              <a:buClr>
                <a:srgbClr val="000000"/>
              </a:buClr>
              <a:buFont typeface="Arial" panose="020B0604020202090204" pitchFamily="34" charset="0"/>
              <a:buChar char="-"/>
            </a:pPr>
            <a:r>
              <a:rPr lang="en-US" sz="2800" dirty="0">
                <a:solidFill>
                  <a:schemeClr val="tx1"/>
                </a:solidFill>
              </a:rPr>
              <a:t>AI scientist for natural science </a:t>
            </a:r>
          </a:p>
        </p:txBody>
      </p:sp>
      <p:sp>
        <p:nvSpPr>
          <p:cNvPr id="5" name="矩形 4"/>
          <p:cNvSpPr/>
          <p:nvPr/>
        </p:nvSpPr>
        <p:spPr>
          <a:xfrm>
            <a:off x="67691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literature survey</a:t>
            </a:r>
          </a:p>
        </p:txBody>
      </p:sp>
      <p:sp>
        <p:nvSpPr>
          <p:cNvPr id="6" name="矩形 5"/>
          <p:cNvSpPr/>
          <p:nvPr/>
        </p:nvSpPr>
        <p:spPr>
          <a:xfrm>
            <a:off x="231775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idea </a:t>
            </a:r>
            <a:endParaRPr lang="en-US" altLang="zh-CN">
              <a:solidFill>
                <a:schemeClr val="tx1"/>
              </a:solidFill>
            </a:endParaRPr>
          </a:p>
          <a:p>
            <a:pPr algn="ctr"/>
            <a:r>
              <a:rPr lang="en-US" altLang="zh-CN">
                <a:solidFill>
                  <a:schemeClr val="tx1"/>
                </a:solidFill>
              </a:rPr>
              <a:t>generation</a:t>
            </a:r>
          </a:p>
        </p:txBody>
      </p:sp>
      <p:sp>
        <p:nvSpPr>
          <p:cNvPr id="7" name="矩形 6"/>
          <p:cNvSpPr/>
          <p:nvPr/>
        </p:nvSpPr>
        <p:spPr>
          <a:xfrm>
            <a:off x="395859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project </a:t>
            </a:r>
            <a:endParaRPr lang="en-US" altLang="zh-CN">
              <a:solidFill>
                <a:schemeClr val="tx1"/>
              </a:solidFill>
            </a:endParaRPr>
          </a:p>
          <a:p>
            <a:pPr algn="ctr"/>
            <a:r>
              <a:rPr lang="en-US" altLang="zh-CN">
                <a:solidFill>
                  <a:schemeClr val="tx1"/>
                </a:solidFill>
              </a:rPr>
              <a:t>design</a:t>
            </a:r>
          </a:p>
        </p:txBody>
      </p:sp>
      <p:sp>
        <p:nvSpPr>
          <p:cNvPr id="8" name="矩形 7"/>
          <p:cNvSpPr/>
          <p:nvPr/>
        </p:nvSpPr>
        <p:spPr>
          <a:xfrm>
            <a:off x="5599430" y="1868170"/>
            <a:ext cx="183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experimentation</a:t>
            </a:r>
          </a:p>
        </p:txBody>
      </p:sp>
      <p:sp>
        <p:nvSpPr>
          <p:cNvPr id="9" name="矩形 8"/>
          <p:cNvSpPr/>
          <p:nvPr/>
        </p:nvSpPr>
        <p:spPr>
          <a:xfrm>
            <a:off x="920559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peer </a:t>
            </a:r>
            <a:r>
              <a:rPr lang="en-US" altLang="zh-CN" sz="2000">
                <a:solidFill>
                  <a:schemeClr val="tx1"/>
                </a:solidFill>
                <a:latin typeface="Times New Roman Regular" panose="02020503050405090304" charset="0"/>
                <a:cs typeface="Times New Roman Regular" panose="02020503050405090304" charset="0"/>
              </a:rPr>
              <a:t>review</a:t>
            </a:r>
          </a:p>
        </p:txBody>
      </p:sp>
      <p:sp>
        <p:nvSpPr>
          <p:cNvPr id="10" name="矩形 9"/>
          <p:cNvSpPr/>
          <p:nvPr/>
        </p:nvSpPr>
        <p:spPr>
          <a:xfrm>
            <a:off x="1062926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social impact</a:t>
            </a:r>
          </a:p>
        </p:txBody>
      </p:sp>
      <p:sp>
        <p:nvSpPr>
          <p:cNvPr id="11" name="矩形 10"/>
          <p:cNvSpPr/>
          <p:nvPr/>
        </p:nvSpPr>
        <p:spPr>
          <a:xfrm>
            <a:off x="7780020" y="186817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write up</a:t>
            </a:r>
          </a:p>
        </p:txBody>
      </p:sp>
      <p:cxnSp>
        <p:nvCxnSpPr>
          <p:cNvPr id="12" name="直接箭头连接符 89"/>
          <p:cNvCxnSpPr>
            <a:stCxn id="5" idx="3"/>
            <a:endCxn id="6" idx="1"/>
          </p:cNvCxnSpPr>
          <p:nvPr/>
        </p:nvCxnSpPr>
        <p:spPr>
          <a:xfrm>
            <a:off x="197294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90"/>
          <p:cNvCxnSpPr>
            <a:stCxn id="6" idx="3"/>
            <a:endCxn id="7" idx="1"/>
          </p:cNvCxnSpPr>
          <p:nvPr/>
        </p:nvCxnSpPr>
        <p:spPr>
          <a:xfrm>
            <a:off x="361378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91"/>
          <p:cNvCxnSpPr>
            <a:stCxn id="7" idx="3"/>
            <a:endCxn id="8" idx="1"/>
          </p:cNvCxnSpPr>
          <p:nvPr/>
        </p:nvCxnSpPr>
        <p:spPr>
          <a:xfrm>
            <a:off x="525462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92"/>
          <p:cNvCxnSpPr>
            <a:stCxn id="8" idx="3"/>
            <a:endCxn id="11" idx="1"/>
          </p:cNvCxnSpPr>
          <p:nvPr/>
        </p:nvCxnSpPr>
        <p:spPr>
          <a:xfrm>
            <a:off x="743521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93"/>
          <p:cNvCxnSpPr>
            <a:stCxn id="11" idx="3"/>
          </p:cNvCxnSpPr>
          <p:nvPr/>
        </p:nvCxnSpPr>
        <p:spPr>
          <a:xfrm>
            <a:off x="8860155" y="2301240"/>
            <a:ext cx="34560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94"/>
          <p:cNvCxnSpPr>
            <a:stCxn id="9" idx="3"/>
          </p:cNvCxnSpPr>
          <p:nvPr/>
        </p:nvCxnSpPr>
        <p:spPr>
          <a:xfrm>
            <a:off x="10285730" y="229235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95"/>
          <p:cNvCxnSpPr/>
          <p:nvPr/>
        </p:nvCxnSpPr>
        <p:spPr>
          <a:xfrm>
            <a:off x="271780" y="2301240"/>
            <a:ext cx="407670" cy="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肘形连接符 18"/>
          <p:cNvCxnSpPr/>
          <p:nvPr/>
        </p:nvCxnSpPr>
        <p:spPr>
          <a:xfrm rot="10800000">
            <a:off x="480695" y="1433195"/>
            <a:ext cx="7122795" cy="866775"/>
          </a:xfrm>
          <a:prstGeom prst="bentConnector3">
            <a:avLst>
              <a:gd name="adj1" fmla="val 0"/>
            </a:avLst>
          </a:prstGeom>
          <a:ln w="19050">
            <a:solidFill>
              <a:schemeClr val="tx1"/>
            </a:solidFill>
            <a:tailEnd type="none"/>
          </a:ln>
        </p:spPr>
        <p:style>
          <a:lnRef idx="2">
            <a:schemeClr val="accent1"/>
          </a:lnRef>
          <a:fillRef idx="0">
            <a:srgbClr val="FFFFFF"/>
          </a:fillRef>
          <a:effectRef idx="0">
            <a:srgbClr val="FFFFFF"/>
          </a:effectRef>
          <a:fontRef idx="minor">
            <a:schemeClr val="tx1"/>
          </a:fontRef>
        </p:style>
      </p:cxnSp>
      <p:cxnSp>
        <p:nvCxnSpPr>
          <p:cNvPr id="20" name="直接箭头连接符 97"/>
          <p:cNvCxnSpPr/>
          <p:nvPr/>
        </p:nvCxnSpPr>
        <p:spPr>
          <a:xfrm>
            <a:off x="485775" y="1432560"/>
            <a:ext cx="0" cy="87058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98"/>
          <p:cNvCxnSpPr/>
          <p:nvPr/>
        </p:nvCxnSpPr>
        <p:spPr>
          <a:xfrm>
            <a:off x="2143125" y="1437005"/>
            <a:ext cx="0" cy="859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99"/>
          <p:cNvCxnSpPr/>
          <p:nvPr/>
        </p:nvCxnSpPr>
        <p:spPr>
          <a:xfrm>
            <a:off x="3785870" y="1428115"/>
            <a:ext cx="0" cy="868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100"/>
          <p:cNvCxnSpPr/>
          <p:nvPr/>
        </p:nvCxnSpPr>
        <p:spPr>
          <a:xfrm>
            <a:off x="5426710" y="1437005"/>
            <a:ext cx="0" cy="85090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10872788" y="352425"/>
            <a:ext cx="795337" cy="293688"/>
          </a:xfrm>
          <a:prstGeom prst="rect">
            <a:avLst/>
          </a:prstGeom>
          <a:solidFill>
            <a:srgbClr val="F19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p:cNvSpPr/>
          <p:nvPr/>
        </p:nvSpPr>
        <p:spPr>
          <a:xfrm flipH="1">
            <a:off x="11837988" y="352425"/>
            <a:ext cx="358775" cy="1963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6149" name="Rectangle 1"/>
          <p:cNvSpPr>
            <a:spLocks noChangeArrowheads="1"/>
          </p:cNvSpPr>
          <p:nvPr/>
        </p:nvSpPr>
        <p:spPr bwMode="auto">
          <a:xfrm>
            <a:off x="730885" y="2001520"/>
            <a:ext cx="1073023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marL="0" indent="0" algn="ctr">
              <a:buNone/>
            </a:pPr>
            <a:r>
              <a:rPr lang="en-US" altLang="zh-CN" sz="3600" b="1" i="0" dirty="0">
                <a:effectLst/>
                <a:latin typeface="Calibri" panose="020F0502020204030204" pitchFamily="34" charset="0"/>
                <a:cs typeface="Calibri" panose="020F0502020204030204" pitchFamily="34" charset="0"/>
              </a:rPr>
              <a:t>CycleResearcher: </a:t>
            </a:r>
          </a:p>
          <a:p>
            <a:pPr marL="0" indent="0" algn="ctr">
              <a:buNone/>
            </a:pPr>
            <a:r>
              <a:rPr lang="en-US" altLang="zh-CN" sz="3600" b="1" i="0" dirty="0">
                <a:effectLst/>
                <a:latin typeface="Calibri" panose="020F0502020204030204" pitchFamily="34" charset="0"/>
                <a:cs typeface="Calibri" panose="020F0502020204030204" pitchFamily="34" charset="0"/>
              </a:rPr>
              <a:t>Improving Automated Research via Automated Review</a:t>
            </a:r>
          </a:p>
        </p:txBody>
      </p:sp>
      <p:sp>
        <p:nvSpPr>
          <p:cNvPr id="10" name="TextBox 1"/>
          <p:cNvSpPr txBox="1">
            <a:spLocks noChangeArrowheads="1"/>
          </p:cNvSpPr>
          <p:nvPr/>
        </p:nvSpPr>
        <p:spPr bwMode="auto">
          <a:xfrm>
            <a:off x="497259" y="3855014"/>
            <a:ext cx="11197479"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a:r>
              <a:rPr lang="en-US" altLang="zh-CN" sz="2400" dirty="0"/>
              <a:t>Yixuan Weng*, Minjun Zhu*, Guangsheng Bao, Hongbo Zhang, Jindong Wang, </a:t>
            </a:r>
          </a:p>
          <a:p>
            <a:pPr algn="ctr"/>
            <a:r>
              <a:rPr lang="en-US" altLang="zh-CN" sz="2400" dirty="0"/>
              <a:t>Yue Zhang, Linyi Yang</a:t>
            </a:r>
          </a:p>
          <a:p>
            <a:pPr algn="ctr"/>
            <a:endParaRPr lang="en-US" altLang="en-US" sz="2400" dirty="0"/>
          </a:p>
        </p:txBody>
      </p:sp>
      <p:pic>
        <p:nvPicPr>
          <p:cNvPr id="27" name="Picture 4" descr="西湖大学校徽图片- 搜狗图片搜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0609" y="5408718"/>
            <a:ext cx="640080" cy="640080"/>
          </a:xfrm>
          <a:prstGeom prst="rect">
            <a:avLst/>
          </a:prstGeom>
          <a:solidFill>
            <a:schemeClr val="accent2">
              <a:lumMod val="20000"/>
              <a:lumOff val="80000"/>
            </a:schemeClr>
          </a:solidFill>
          <a:effectLst/>
        </p:spPr>
      </p:pic>
      <p:sp>
        <p:nvSpPr>
          <p:cNvPr id="28" name="文本框 27"/>
          <p:cNvSpPr txBox="1"/>
          <p:nvPr/>
        </p:nvSpPr>
        <p:spPr>
          <a:xfrm>
            <a:off x="5720802" y="5340912"/>
            <a:ext cx="1232582" cy="707886"/>
          </a:xfrm>
          <a:prstGeom prst="rect">
            <a:avLst/>
          </a:prstGeom>
          <a:noFill/>
        </p:spPr>
        <p:txBody>
          <a:bodyPr wrap="none" rtlCol="0">
            <a:spAutoFit/>
          </a:bodyPr>
          <a:lstStyle/>
          <a:p>
            <a:r>
              <a:rPr lang="en-US" sz="2000" dirty="0"/>
              <a:t>Westlake</a:t>
            </a:r>
          </a:p>
          <a:p>
            <a:r>
              <a:rPr lang="en-US" sz="2000" dirty="0"/>
              <a:t>University</a:t>
            </a:r>
          </a:p>
        </p:txBody>
      </p:sp>
      <p:pic>
        <p:nvPicPr>
          <p:cNvPr id="2" name="图片 1"/>
          <p:cNvPicPr/>
          <p:nvPr/>
        </p:nvPicPr>
        <p:blipFill>
          <a:blip r:embed="rId4">
            <a:extLst>
              <a:ext uri="{96DAC541-7B7A-43D3-8B79-37D633B846F1}">
                <asvg:svgBlip xmlns:asvg="http://schemas.microsoft.com/office/drawing/2016/SVG/main" r:embed="rId5"/>
              </a:ext>
            </a:extLst>
          </a:blip>
          <a:stretch>
            <a:fillRect/>
          </a:stretch>
        </p:blipFill>
        <p:spPr>
          <a:xfrm>
            <a:off x="198438" y="352425"/>
            <a:ext cx="2676525" cy="800100"/>
          </a:xfrm>
          <a:prstGeom prst="rect">
            <a:avLst/>
          </a:prstGeom>
        </p:spPr>
      </p:pic>
      <p:sp>
        <p:nvSpPr>
          <p:cNvPr id="4" name="文本框 3"/>
          <p:cNvSpPr txBox="1"/>
          <p:nvPr/>
        </p:nvSpPr>
        <p:spPr>
          <a:xfrm>
            <a:off x="4285614" y="6179236"/>
            <a:ext cx="3620770" cy="460375"/>
          </a:xfrm>
          <a:prstGeom prst="rect">
            <a:avLst/>
          </a:prstGeom>
          <a:noFill/>
        </p:spPr>
        <p:txBody>
          <a:bodyPr wrap="none" rtlCol="0">
            <a:spAutoFit/>
          </a:bodyPr>
          <a:lstStyle/>
          <a:p>
            <a:pPr algn="ctr"/>
            <a:r>
              <a:rPr kumimoji="1" lang="en-US" altLang="zh-CN" sz="2400" b="1" dirty="0">
                <a:solidFill>
                  <a:srgbClr val="009DAB"/>
                </a:solidFill>
                <a:latin typeface="微软雅黑" panose="020B0503020204020204" pitchFamily="34" charset="-122"/>
                <a:ea typeface="微软雅黑" panose="020B0503020204020204" pitchFamily="34" charset="-122"/>
              </a:rPr>
              <a:t>http://</a:t>
            </a:r>
            <a:r>
              <a:rPr kumimoji="1" lang="en-US" altLang="zh-CN" sz="2400" b="1" dirty="0" err="1">
                <a:solidFill>
                  <a:srgbClr val="009DAB"/>
                </a:solidFill>
                <a:latin typeface="微软雅黑" panose="020B0503020204020204" pitchFamily="34" charset="-122"/>
                <a:ea typeface="微软雅黑" panose="020B0503020204020204" pitchFamily="34" charset="-122"/>
              </a:rPr>
              <a:t>ai-researcher.cn</a:t>
            </a:r>
            <a:endParaRPr kumimoji="1" lang="zh-CN" altLang="en-US" sz="2400" b="1" dirty="0">
              <a:solidFill>
                <a:srgbClr val="009DAB"/>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2096;p234"/>
          <p:cNvSpPr txBox="1"/>
          <p:nvPr/>
        </p:nvSpPr>
        <p:spPr>
          <a:xfrm>
            <a:off x="130810" y="1070610"/>
            <a:ext cx="11115675" cy="5154295"/>
          </a:xfrm>
          <a:prstGeom prst="rect">
            <a:avLst/>
          </a:prstGeom>
          <a:noFill/>
          <a:ln>
            <a:noFill/>
          </a:ln>
        </p:spPr>
        <p:txBody>
          <a:bodyPr wrap="square" lIns="68575" tIns="34275" rIns="68575" bIns="3427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90204"/>
              <a:buChar char="●"/>
              <a:defRPr sz="18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914400" marR="0" lvl="1"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1371600" marR="0" lvl="2"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1828800" marR="0" lvl="3"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2286000" marR="0" lvl="4"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2743200" marR="0" lvl="5"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3200400" marR="0" lvl="6"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3657600" marR="0" lvl="7"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4114800" marR="0" lvl="8"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l" rtl="0">
              <a:lnSpc>
                <a:spcPct val="125000"/>
              </a:lnSpc>
              <a:spcBef>
                <a:spcPts val="0"/>
              </a:spcBef>
              <a:spcAft>
                <a:spcPts val="0"/>
              </a:spcAft>
              <a:buSzPts val="1800"/>
              <a:buNone/>
            </a:pPr>
            <a:r>
              <a:rPr lang="en-US" altLang="zh-CN" sz="1800" b="1" dirty="0">
                <a:solidFill>
                  <a:schemeClr val="tx1"/>
                </a:solidFill>
              </a:rPr>
              <a:t>How can we automate the Research-Review-Refinement process by post-training LLMs?"</a:t>
            </a:r>
          </a:p>
          <a:p>
            <a:pPr marL="0" lvl="0" indent="0" algn="l" rtl="0">
              <a:lnSpc>
                <a:spcPct val="125000"/>
              </a:lnSpc>
              <a:spcBef>
                <a:spcPts val="0"/>
              </a:spcBef>
              <a:spcAft>
                <a:spcPts val="0"/>
              </a:spcAft>
              <a:buSzPts val="1800"/>
              <a:buNone/>
            </a:pPr>
            <a:endParaRPr lang="en-US" altLang="en-GB" sz="1800" b="1" dirty="0">
              <a:solidFill>
                <a:schemeClr val="tx1"/>
              </a:solidFill>
            </a:endParaRPr>
          </a:p>
          <a:p>
            <a:pPr marL="0" lvl="0" indent="0" algn="l" rtl="0">
              <a:lnSpc>
                <a:spcPct val="125000"/>
              </a:lnSpc>
              <a:spcBef>
                <a:spcPts val="0"/>
              </a:spcBef>
              <a:spcAft>
                <a:spcPts val="0"/>
              </a:spcAft>
              <a:buSzPts val="1800"/>
              <a:buNone/>
            </a:pPr>
            <a:r>
              <a:rPr lang="en-US" altLang="en-GB" sz="2400" b="1" dirty="0">
                <a:solidFill>
                  <a:schemeClr val="tx1"/>
                </a:solidFill>
              </a:rPr>
              <a:t>Dataset</a:t>
            </a:r>
            <a:endParaRPr sz="2400" b="1" dirty="0">
              <a:solidFill>
                <a:schemeClr val="tx1"/>
              </a:solidFill>
            </a:endParaRPr>
          </a:p>
          <a:p>
            <a:pPr marL="520700" lvl="1" indent="-171450" algn="l" rtl="0">
              <a:lnSpc>
                <a:spcPct val="125000"/>
              </a:lnSpc>
              <a:spcBef>
                <a:spcPts val="400"/>
              </a:spcBef>
              <a:spcAft>
                <a:spcPts val="0"/>
              </a:spcAft>
              <a:buSzPts val="1500"/>
              <a:buChar char="○"/>
            </a:pPr>
            <a:r>
              <a:rPr lang="en-US" altLang="en-GB" sz="1600" dirty="0">
                <a:solidFill>
                  <a:schemeClr val="tx1"/>
                </a:solidFill>
              </a:rPr>
              <a:t>Researcher-14K</a:t>
            </a:r>
          </a:p>
          <a:p>
            <a:pPr marL="520700" lvl="1" indent="-171450" algn="l" rtl="0">
              <a:lnSpc>
                <a:spcPct val="125000"/>
              </a:lnSpc>
              <a:spcBef>
                <a:spcPts val="400"/>
              </a:spcBef>
              <a:spcAft>
                <a:spcPts val="0"/>
              </a:spcAft>
              <a:buSzPts val="1500"/>
              <a:buChar char="○"/>
            </a:pPr>
            <a:r>
              <a:rPr lang="en-US" altLang="en-GB" sz="1600" dirty="0">
                <a:solidFill>
                  <a:schemeClr val="tx1"/>
                </a:solidFill>
              </a:rPr>
              <a:t>Review-5K </a:t>
            </a:r>
          </a:p>
          <a:p>
            <a:pPr marL="520700" lvl="1" indent="-171450" algn="l" rtl="0">
              <a:lnSpc>
                <a:spcPct val="125000"/>
              </a:lnSpc>
              <a:spcBef>
                <a:spcPts val="400"/>
              </a:spcBef>
              <a:spcAft>
                <a:spcPts val="0"/>
              </a:spcAft>
              <a:buSzPts val="1500"/>
              <a:buChar char="○"/>
            </a:pPr>
            <a:r>
              <a:rPr lang="en-US" altLang="en-GB" sz="1600" dirty="0">
                <a:solidFill>
                  <a:schemeClr val="tx1"/>
                </a:solidFill>
              </a:rPr>
              <a:t>DeepReview-13K</a:t>
            </a:r>
          </a:p>
          <a:p>
            <a:pPr marL="520700" lvl="1" indent="-171450" algn="l" rtl="0">
              <a:lnSpc>
                <a:spcPct val="125000"/>
              </a:lnSpc>
              <a:spcBef>
                <a:spcPts val="400"/>
              </a:spcBef>
              <a:spcAft>
                <a:spcPts val="0"/>
              </a:spcAft>
              <a:buSzPts val="1500"/>
              <a:buChar char="○"/>
            </a:pPr>
            <a:endParaRPr lang="en-US" sz="1200" b="1" dirty="0">
              <a:solidFill>
                <a:schemeClr val="tx1"/>
              </a:solidFill>
            </a:endParaRPr>
          </a:p>
          <a:p>
            <a:pPr marL="0" lvl="0" indent="0" algn="l" rtl="0">
              <a:lnSpc>
                <a:spcPct val="125000"/>
              </a:lnSpc>
              <a:spcBef>
                <a:spcPts val="800"/>
              </a:spcBef>
              <a:spcAft>
                <a:spcPts val="0"/>
              </a:spcAft>
              <a:buSzPts val="1800"/>
              <a:buNone/>
            </a:pPr>
            <a:r>
              <a:rPr lang="en-US" altLang="zh-CN" sz="2400" b="1" dirty="0">
                <a:solidFill>
                  <a:schemeClr val="tx1"/>
                </a:solidFill>
              </a:rPr>
              <a:t>Iterative Reinforcement Learning framework</a:t>
            </a:r>
          </a:p>
          <a:p>
            <a:pPr marL="520700" lvl="1" indent="-171450" algn="l" rtl="0">
              <a:lnSpc>
                <a:spcPct val="125000"/>
              </a:lnSpc>
              <a:spcBef>
                <a:spcPts val="400"/>
              </a:spcBef>
              <a:spcAft>
                <a:spcPts val="0"/>
              </a:spcAft>
              <a:buSzPts val="1500"/>
              <a:buChar char="○"/>
            </a:pPr>
            <a:r>
              <a:rPr lang="en-US" altLang="zh-CN" sz="1800" b="1" dirty="0">
                <a:solidFill>
                  <a:schemeClr val="tx1"/>
                </a:solidFill>
                <a:sym typeface="+mn-ea"/>
              </a:rPr>
              <a:t>Reward model</a:t>
            </a:r>
          </a:p>
          <a:p>
            <a:pPr marL="520700" lvl="1" indent="-171450" algn="l" rtl="0">
              <a:lnSpc>
                <a:spcPct val="125000"/>
              </a:lnSpc>
              <a:spcBef>
                <a:spcPts val="400"/>
              </a:spcBef>
              <a:spcAft>
                <a:spcPts val="0"/>
              </a:spcAft>
              <a:buSzPts val="1500"/>
              <a:buChar char="○"/>
            </a:pPr>
            <a:endParaRPr lang="en-US" altLang="zh-CN" sz="1000" b="1" dirty="0">
              <a:solidFill>
                <a:schemeClr val="tx1"/>
              </a:solidFill>
            </a:endParaRPr>
          </a:p>
          <a:p>
            <a:pPr marL="520700" lvl="1" indent="-171450" algn="l" rtl="0">
              <a:lnSpc>
                <a:spcPct val="125000"/>
              </a:lnSpc>
              <a:spcBef>
                <a:spcPts val="400"/>
              </a:spcBef>
              <a:spcAft>
                <a:spcPts val="0"/>
              </a:spcAft>
              <a:buSzPts val="1500"/>
              <a:buChar char="○"/>
            </a:pPr>
            <a:endParaRPr lang="en-US" altLang="zh-CN" sz="1000" b="1" dirty="0">
              <a:solidFill>
                <a:schemeClr val="tx1"/>
              </a:solidFill>
            </a:endParaRPr>
          </a:p>
          <a:p>
            <a:pPr marL="520700" lvl="1" indent="-171450" algn="l" rtl="0">
              <a:lnSpc>
                <a:spcPct val="125000"/>
              </a:lnSpc>
              <a:spcBef>
                <a:spcPts val="400"/>
              </a:spcBef>
              <a:spcAft>
                <a:spcPts val="0"/>
              </a:spcAft>
              <a:buSzPts val="1500"/>
              <a:buChar char="○"/>
            </a:pPr>
            <a:endParaRPr lang="en-US" altLang="zh-CN" sz="1000" b="1" dirty="0">
              <a:solidFill>
                <a:schemeClr val="tx1"/>
              </a:solidFill>
            </a:endParaRPr>
          </a:p>
          <a:p>
            <a:pPr marL="520700" lvl="1" indent="-171450" algn="l" rtl="0">
              <a:lnSpc>
                <a:spcPct val="125000"/>
              </a:lnSpc>
              <a:spcBef>
                <a:spcPts val="400"/>
              </a:spcBef>
              <a:spcAft>
                <a:spcPts val="0"/>
              </a:spcAft>
              <a:buSzPts val="1500"/>
              <a:buChar char="○"/>
            </a:pPr>
            <a:r>
              <a:rPr lang="en-US" altLang="zh-CN" sz="1800" b="1" dirty="0">
                <a:solidFill>
                  <a:schemeClr val="tx1"/>
                </a:solidFill>
              </a:rPr>
              <a:t>Policy model </a:t>
            </a:r>
          </a:p>
          <a:p>
            <a:pPr marL="285750" lvl="2" indent="0" algn="l" rtl="0">
              <a:lnSpc>
                <a:spcPct val="125000"/>
              </a:lnSpc>
              <a:spcBef>
                <a:spcPts val="400"/>
              </a:spcBef>
              <a:spcAft>
                <a:spcPts val="0"/>
              </a:spcAft>
              <a:buSzPts val="1500"/>
              <a:buNone/>
            </a:pPr>
            <a:r>
              <a:rPr lang="en-US" altLang="zh-CN" sz="1500" dirty="0">
                <a:solidFill>
                  <a:schemeClr val="tx1"/>
                </a:solidFill>
                <a:sym typeface="+mn-ea"/>
              </a:rPr>
              <a:t>  	 </a:t>
            </a:r>
            <a:endParaRPr lang="en-US" altLang="zh-CN" sz="1500" dirty="0">
              <a:solidFill>
                <a:schemeClr val="tx1"/>
              </a:solidFill>
            </a:endParaRPr>
          </a:p>
          <a:p>
            <a:pPr marL="520700" lvl="1" indent="-171450" algn="l" rtl="0">
              <a:lnSpc>
                <a:spcPct val="125000"/>
              </a:lnSpc>
              <a:spcBef>
                <a:spcPts val="400"/>
              </a:spcBef>
              <a:spcAft>
                <a:spcPts val="0"/>
              </a:spcAft>
              <a:buSzPts val="1500"/>
              <a:buChar char="○"/>
            </a:pPr>
            <a:endParaRPr lang="en-US" altLang="zh-CN" sz="1600" dirty="0">
              <a:solidFill>
                <a:schemeClr val="tx1"/>
              </a:solidFill>
            </a:endParaRPr>
          </a:p>
        </p:txBody>
      </p:sp>
      <p:pic>
        <p:nvPicPr>
          <p:cNvPr id="15" name="图片 14"/>
          <p:cNvPicPr>
            <a:picLocks noChangeAspect="1"/>
          </p:cNvPicPr>
          <p:nvPr/>
        </p:nvPicPr>
        <p:blipFill>
          <a:blip r:embed="rId3"/>
          <a:stretch>
            <a:fillRect/>
          </a:stretch>
        </p:blipFill>
        <p:spPr>
          <a:xfrm>
            <a:off x="4494530" y="1879600"/>
            <a:ext cx="7195820" cy="4345305"/>
          </a:xfrm>
          <a:prstGeom prst="rect">
            <a:avLst/>
          </a:prstGeom>
        </p:spPr>
      </p:pic>
      <p:sp>
        <p:nvSpPr>
          <p:cNvPr id="4" name="标题 3"/>
          <p:cNvSpPr>
            <a:spLocks noGrp="1"/>
          </p:cNvSpPr>
          <p:nvPr>
            <p:ph type="title"/>
          </p:nvPr>
        </p:nvSpPr>
        <p:spPr/>
        <p:txBody>
          <a:bodyPr>
            <a:noAutofit/>
          </a:bodyPr>
          <a:lstStyle/>
          <a:p>
            <a:r>
              <a:rPr lang="en-US" altLang="zh-CN" sz="2400" dirty="0">
                <a:solidFill>
                  <a:schemeClr val="tx1"/>
                </a:solidFill>
                <a:latin typeface="Comic Sans MS" panose="030F0902030302020204" charset="0"/>
                <a:cs typeface="Comic Sans MS" panose="030F0902030302020204" charset="0"/>
                <a:sym typeface="+mn-ea"/>
              </a:rPr>
              <a:t>Research Question &amp; Contributions</a:t>
            </a:r>
          </a:p>
        </p:txBody>
      </p:sp>
      <p:sp>
        <p:nvSpPr>
          <p:cNvPr id="3" name="文本框 2"/>
          <p:cNvSpPr txBox="1"/>
          <p:nvPr/>
        </p:nvSpPr>
        <p:spPr>
          <a:xfrm>
            <a:off x="83185" y="5639437"/>
            <a:ext cx="6096000" cy="810478"/>
          </a:xfrm>
          <a:prstGeom prst="rect">
            <a:avLst/>
          </a:prstGeom>
          <a:noFill/>
        </p:spPr>
        <p:txBody>
          <a:bodyPr wrap="square" rtlCol="0" anchor="t">
            <a:spAutoFit/>
          </a:bodyPr>
          <a:lstStyle/>
          <a:p>
            <a:pPr marL="285750" lvl="2" indent="457200" algn="l" rtl="0">
              <a:lnSpc>
                <a:spcPct val="125000"/>
              </a:lnSpc>
              <a:spcBef>
                <a:spcPts val="400"/>
              </a:spcBef>
              <a:spcAft>
                <a:spcPts val="0"/>
              </a:spcAft>
              <a:buSzPts val="1500"/>
              <a:buNone/>
            </a:pPr>
            <a:r>
              <a:rPr lang="en-US" altLang="zh-CN" dirty="0">
                <a:sym typeface="+mn-ea"/>
              </a:rPr>
              <a:t>CycleResearcher-12B</a:t>
            </a:r>
          </a:p>
          <a:p>
            <a:pPr marL="285750" lvl="2" indent="457200" algn="l" rtl="0">
              <a:lnSpc>
                <a:spcPct val="125000"/>
              </a:lnSpc>
              <a:spcBef>
                <a:spcPts val="400"/>
              </a:spcBef>
              <a:spcAft>
                <a:spcPts val="0"/>
              </a:spcAft>
              <a:buSzPts val="1500"/>
              <a:buNone/>
            </a:pPr>
            <a:r>
              <a:rPr lang="en-US" altLang="zh-CN" dirty="0">
                <a:sym typeface="+mn-ea"/>
              </a:rPr>
              <a:t>CycleResearcher-123B</a:t>
            </a:r>
          </a:p>
        </p:txBody>
      </p:sp>
      <p:sp>
        <p:nvSpPr>
          <p:cNvPr id="6" name="文本框 5"/>
          <p:cNvSpPr txBox="1"/>
          <p:nvPr/>
        </p:nvSpPr>
        <p:spPr>
          <a:xfrm>
            <a:off x="83185" y="4596686"/>
            <a:ext cx="6096000" cy="412934"/>
          </a:xfrm>
          <a:prstGeom prst="rect">
            <a:avLst/>
          </a:prstGeom>
          <a:noFill/>
        </p:spPr>
        <p:txBody>
          <a:bodyPr wrap="square" rtlCol="0" anchor="t">
            <a:spAutoFit/>
          </a:bodyPr>
          <a:lstStyle/>
          <a:p>
            <a:pPr marL="285750" lvl="2" indent="457200" algn="l" rtl="0">
              <a:lnSpc>
                <a:spcPct val="125000"/>
              </a:lnSpc>
              <a:spcBef>
                <a:spcPts val="400"/>
              </a:spcBef>
              <a:spcAft>
                <a:spcPts val="0"/>
              </a:spcAft>
              <a:buSzPts val="1500"/>
              <a:buNone/>
            </a:pPr>
            <a:r>
              <a:rPr lang="en-US" altLang="zh-CN" dirty="0">
                <a:sym typeface="+mn-ea"/>
              </a:rPr>
              <a:t>DeepReviewer-14B</a:t>
            </a:r>
          </a:p>
        </p:txBody>
      </p:sp>
      <p:sp>
        <p:nvSpPr>
          <p:cNvPr id="11" name="灯片编号占位符 10"/>
          <p:cNvSpPr>
            <a:spLocks noGrp="1"/>
          </p:cNvSpPr>
          <p:nvPr>
            <p:ph type="sldNum" sz="quarter" idx="12"/>
          </p:nvPr>
        </p:nvSpPr>
        <p:spPr/>
        <p:txBody>
          <a:bodyPr/>
          <a:lstStyle/>
          <a:p>
            <a:fld id="{A4911521-5835-3843-8C40-A05C163B5C5F}" type="slidenum">
              <a:rPr lang="en-US" smtClean="0"/>
              <a:t>45</a:t>
            </a:fld>
            <a:endParaRPr lang="en-US" dirty="0"/>
          </a:p>
        </p:txBody>
      </p:sp>
      <p:sp>
        <p:nvSpPr>
          <p:cNvPr id="12" name="文本框 11"/>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Google Shape;2096;p234"/>
          <p:cNvSpPr txBox="1"/>
          <p:nvPr/>
        </p:nvSpPr>
        <p:spPr>
          <a:xfrm>
            <a:off x="311785" y="4480260"/>
            <a:ext cx="7995802" cy="3768047"/>
          </a:xfrm>
          <a:prstGeom prst="rect">
            <a:avLst/>
          </a:prstGeom>
          <a:noFill/>
          <a:ln>
            <a:noFill/>
          </a:ln>
        </p:spPr>
        <p:txBody>
          <a:bodyPr wrap="square" lIns="68575" tIns="34275" rIns="68575" bIns="3427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90204"/>
              <a:buChar char="●"/>
              <a:defRPr sz="18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914400" marR="0" lvl="1"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1371600" marR="0" lvl="2"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1828800" marR="0" lvl="3"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2286000" marR="0" lvl="4"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2743200" marR="0" lvl="5"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3200400" marR="0" lvl="6"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3657600" marR="0" lvl="7"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4114800" marR="0" lvl="8"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l" rtl="0">
              <a:lnSpc>
                <a:spcPct val="125000"/>
              </a:lnSpc>
              <a:spcBef>
                <a:spcPts val="0"/>
              </a:spcBef>
              <a:spcAft>
                <a:spcPts val="0"/>
              </a:spcAft>
              <a:buSzPts val="1800"/>
              <a:buNone/>
            </a:pPr>
            <a:r>
              <a:rPr lang="en-US" altLang="en-GB" sz="2800" b="1" dirty="0">
                <a:solidFill>
                  <a:schemeClr val="tx1"/>
                </a:solidFill>
              </a:rPr>
              <a:t>Research-14K</a:t>
            </a:r>
            <a:endParaRPr sz="2800" b="1" dirty="0">
              <a:solidFill>
                <a:schemeClr val="tx1"/>
              </a:solidFill>
            </a:endParaRPr>
          </a:p>
          <a:p>
            <a:pPr marL="520700" lvl="1" indent="-171450" algn="l" rtl="0">
              <a:lnSpc>
                <a:spcPct val="125000"/>
              </a:lnSpc>
              <a:spcBef>
                <a:spcPts val="400"/>
              </a:spcBef>
              <a:spcAft>
                <a:spcPts val="0"/>
              </a:spcAft>
              <a:buSzPts val="1500"/>
              <a:buChar char="○"/>
            </a:pPr>
            <a:r>
              <a:rPr lang="en-US" altLang="en-GB" sz="2000" b="1" i="1" u="sng" dirty="0">
                <a:solidFill>
                  <a:schemeClr val="tx1"/>
                </a:solidFill>
              </a:rPr>
              <a:t>~14000</a:t>
            </a:r>
            <a:r>
              <a:rPr lang="en-US" altLang="en-GB" sz="2000" dirty="0">
                <a:solidFill>
                  <a:schemeClr val="tx1"/>
                </a:solidFill>
              </a:rPr>
              <a:t> Accepted Papers</a:t>
            </a:r>
          </a:p>
          <a:p>
            <a:pPr marL="520700" lvl="1" indent="-171450" algn="l" rtl="0">
              <a:lnSpc>
                <a:spcPct val="125000"/>
              </a:lnSpc>
              <a:spcBef>
                <a:spcPts val="400"/>
              </a:spcBef>
              <a:spcAft>
                <a:spcPts val="0"/>
              </a:spcAft>
              <a:buSzPts val="1500"/>
              <a:buChar char="○"/>
            </a:pPr>
            <a:r>
              <a:rPr lang="en-US" altLang="en-GB" sz="2000" b="1" i="1" u="sng" dirty="0">
                <a:solidFill>
                  <a:schemeClr val="tx1"/>
                </a:solidFill>
              </a:rPr>
              <a:t>~28000</a:t>
            </a:r>
            <a:r>
              <a:rPr lang="en-US" altLang="en-GB" sz="2000" dirty="0">
                <a:solidFill>
                  <a:schemeClr val="tx1"/>
                </a:solidFill>
              </a:rPr>
              <a:t> Tokens per Paper</a:t>
            </a:r>
          </a:p>
          <a:p>
            <a:pPr marL="520700" lvl="1" indent="-171450" algn="l" rtl="0">
              <a:lnSpc>
                <a:spcPct val="125000"/>
              </a:lnSpc>
              <a:spcBef>
                <a:spcPts val="400"/>
              </a:spcBef>
              <a:spcAft>
                <a:spcPts val="0"/>
              </a:spcAft>
              <a:buSzPts val="1500"/>
              <a:buChar char="○"/>
            </a:pPr>
            <a:r>
              <a:rPr lang="en-US" altLang="zh-CN" sz="2000" dirty="0">
                <a:solidFill>
                  <a:schemeClr val="tx1"/>
                </a:solidFill>
                <a:sym typeface="+mn-ea"/>
              </a:rPr>
              <a:t>From </a:t>
            </a:r>
            <a:r>
              <a:rPr lang="en-US" altLang="zh-CN" sz="2000" u="sng" dirty="0">
                <a:solidFill>
                  <a:schemeClr val="tx1"/>
                </a:solidFill>
                <a:sym typeface="+mn-ea"/>
              </a:rPr>
              <a:t>2022</a:t>
            </a:r>
            <a:r>
              <a:rPr lang="en-US" altLang="zh-CN" sz="2000" dirty="0">
                <a:solidFill>
                  <a:schemeClr val="tx1"/>
                </a:solidFill>
                <a:sym typeface="+mn-ea"/>
              </a:rPr>
              <a:t> to </a:t>
            </a:r>
            <a:r>
              <a:rPr lang="en-US" altLang="zh-CN" sz="2000" u="sng" dirty="0">
                <a:solidFill>
                  <a:schemeClr val="tx1"/>
                </a:solidFill>
                <a:sym typeface="+mn-ea"/>
              </a:rPr>
              <a:t>2024</a:t>
            </a:r>
            <a:r>
              <a:rPr lang="en-US" altLang="zh-CN" sz="2000" dirty="0">
                <a:solidFill>
                  <a:schemeClr val="tx1"/>
                </a:solidFill>
                <a:sym typeface="+mn-ea"/>
              </a:rPr>
              <a:t>.</a:t>
            </a:r>
          </a:p>
          <a:p>
            <a:pPr marL="520700" lvl="1" indent="-171450" algn="l" rtl="0">
              <a:lnSpc>
                <a:spcPct val="125000"/>
              </a:lnSpc>
              <a:spcBef>
                <a:spcPts val="400"/>
              </a:spcBef>
              <a:spcAft>
                <a:spcPts val="0"/>
              </a:spcAft>
              <a:buSzPts val="1500"/>
              <a:buChar char="○"/>
            </a:pPr>
            <a:endParaRPr lang="en-US" altLang="zh-CN" sz="2000" dirty="0">
              <a:solidFill>
                <a:schemeClr val="tx1"/>
              </a:solidFill>
            </a:endParaRPr>
          </a:p>
          <a:p>
            <a:pPr marL="520700" lvl="1" indent="-171450" algn="l" rtl="0">
              <a:lnSpc>
                <a:spcPct val="125000"/>
              </a:lnSpc>
              <a:spcBef>
                <a:spcPts val="400"/>
              </a:spcBef>
              <a:spcAft>
                <a:spcPts val="0"/>
              </a:spcAft>
              <a:buSzPts val="1500"/>
              <a:buChar char="○"/>
            </a:pPr>
            <a:endParaRPr lang="en-US" altLang="zh-CN" sz="2000" dirty="0">
              <a:solidFill>
                <a:schemeClr val="tx1"/>
              </a:solidFill>
            </a:endParaRPr>
          </a:p>
        </p:txBody>
      </p:sp>
      <p:sp>
        <p:nvSpPr>
          <p:cNvPr id="9" name="标题 8"/>
          <p:cNvSpPr>
            <a:spLocks noGrp="1"/>
          </p:cNvSpPr>
          <p:nvPr>
            <p:ph type="title"/>
          </p:nvPr>
        </p:nvSpPr>
        <p:spPr/>
        <p:txBody>
          <a:bodyPr>
            <a:normAutofit fontScale="90000"/>
          </a:bodyPr>
          <a:lstStyle/>
          <a:p>
            <a:r>
              <a:rPr lang="en-US" altLang="en-GB">
                <a:sym typeface="+mn-ea"/>
              </a:rPr>
              <a:t>Research-14k: </a:t>
            </a:r>
            <a:r>
              <a:rPr lang="en-US" altLang="zh-CN">
                <a:sym typeface="+mn-ea"/>
              </a:rPr>
              <a:t>Data Collection and</a:t>
            </a:r>
            <a:r>
              <a:rPr lang="en-US" altLang="en-GB">
                <a:sym typeface="+mn-ea"/>
              </a:rPr>
              <a:t> </a:t>
            </a:r>
            <a:r>
              <a:rPr lang="en-US" altLang="zh-CN">
                <a:sym typeface="+mn-ea"/>
              </a:rPr>
              <a:t>Supervised Fine-tuning</a:t>
            </a:r>
            <a:r>
              <a:rPr lang="en-US" altLang="en-GB">
                <a:sym typeface="+mn-ea"/>
              </a:rPr>
              <a:t> </a:t>
            </a:r>
            <a:endParaRPr lang="zh-CN" altLang="en-US" dirty="0"/>
          </a:p>
        </p:txBody>
      </p:sp>
      <p:sp>
        <p:nvSpPr>
          <p:cNvPr id="2289" name="Google Shape;2289;p259"/>
          <p:cNvSpPr txBox="1"/>
          <p:nvPr/>
        </p:nvSpPr>
        <p:spPr>
          <a:xfrm>
            <a:off x="311700" y="12181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en-GB"/>
          </a:p>
        </p:txBody>
      </p:sp>
      <p:pic>
        <p:nvPicPr>
          <p:cNvPr id="2" name="图片 1"/>
          <p:cNvPicPr>
            <a:picLocks noChangeAspect="1"/>
          </p:cNvPicPr>
          <p:nvPr/>
        </p:nvPicPr>
        <p:blipFill>
          <a:blip r:embed="rId3"/>
          <a:stretch>
            <a:fillRect/>
          </a:stretch>
        </p:blipFill>
        <p:spPr>
          <a:xfrm>
            <a:off x="213360" y="1071880"/>
            <a:ext cx="11330940" cy="2190750"/>
          </a:xfrm>
          <a:prstGeom prst="rect">
            <a:avLst/>
          </a:prstGeom>
        </p:spPr>
      </p:pic>
      <p:sp>
        <p:nvSpPr>
          <p:cNvPr id="11" name="文本框 10"/>
          <p:cNvSpPr txBox="1"/>
          <p:nvPr/>
        </p:nvSpPr>
        <p:spPr>
          <a:xfrm>
            <a:off x="311785" y="3381692"/>
            <a:ext cx="5080000" cy="706755"/>
          </a:xfrm>
          <a:prstGeom prst="rect">
            <a:avLst/>
          </a:prstGeom>
        </p:spPr>
        <p:txBody>
          <a:bodyPr>
            <a:spAutoFit/>
          </a:bodyPr>
          <a:lstStyle/>
          <a:p>
            <a:r>
              <a:rPr lang="en-US" altLang="zh-CN" sz="2000"/>
              <a:t>Main text (M): Full paper content</a:t>
            </a:r>
          </a:p>
          <a:p>
            <a:r>
              <a:rPr lang="en-US" altLang="zh-CN" sz="2000"/>
              <a:t>Outlines (O): Structured paper planning </a:t>
            </a:r>
            <a:endParaRPr lang="en-US" altLang="zh-CN" sz="2000">
              <a:ea typeface="宋体" pitchFamily="2" charset="-122"/>
            </a:endParaRPr>
          </a:p>
        </p:txBody>
      </p:sp>
      <p:sp>
        <p:nvSpPr>
          <p:cNvPr id="12" name="右大括号 11"/>
          <p:cNvSpPr/>
          <p:nvPr/>
        </p:nvSpPr>
        <p:spPr>
          <a:xfrm>
            <a:off x="4939030" y="3515360"/>
            <a:ext cx="170815" cy="438785"/>
          </a:xfrm>
          <a:prstGeom prst="rightBrace">
            <a:avLst>
              <a:gd name="adj1" fmla="val 112175"/>
              <a:gd name="adj2" fmla="val 50000"/>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5639435" y="3515360"/>
            <a:ext cx="8463915" cy="398780"/>
          </a:xfrm>
          <a:prstGeom prst="rect">
            <a:avLst/>
          </a:prstGeom>
        </p:spPr>
        <p:txBody>
          <a:bodyPr wrap="square">
            <a:spAutoFit/>
          </a:bodyPr>
          <a:lstStyle/>
          <a:p>
            <a:r>
              <a:rPr lang="en-US" altLang="zh-CN" sz="2000">
                <a:ea typeface="宋体" pitchFamily="2" charset="-122"/>
              </a:rPr>
              <a:t>Combined as a complete pipeline context for training</a:t>
            </a:r>
          </a:p>
        </p:txBody>
      </p:sp>
      <p:sp>
        <p:nvSpPr>
          <p:cNvPr id="15" name="Google Shape;2096;p234"/>
          <p:cNvSpPr txBox="1"/>
          <p:nvPr/>
        </p:nvSpPr>
        <p:spPr>
          <a:xfrm>
            <a:off x="4549140" y="4480560"/>
            <a:ext cx="6457950" cy="1642745"/>
          </a:xfrm>
          <a:prstGeom prst="rect">
            <a:avLst/>
          </a:prstGeom>
          <a:noFill/>
          <a:ln>
            <a:noFill/>
          </a:ln>
        </p:spPr>
        <p:txBody>
          <a:bodyPr wrap="square" lIns="68575" tIns="34275" rIns="68575" bIns="3427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90204"/>
              <a:buChar char="●"/>
              <a:defRPr sz="18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914400" marR="0" lvl="1"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1371600" marR="0" lvl="2"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1828800" marR="0" lvl="3"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2286000" marR="0" lvl="4"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2743200" marR="0" lvl="5"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3200400" marR="0" lvl="6"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3657600" marR="0" lvl="7"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4114800" marR="0" lvl="8"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l" rtl="0">
              <a:lnSpc>
                <a:spcPct val="125000"/>
              </a:lnSpc>
              <a:spcBef>
                <a:spcPts val="0"/>
              </a:spcBef>
              <a:spcAft>
                <a:spcPts val="0"/>
              </a:spcAft>
              <a:buSzPts val="1800"/>
              <a:buNone/>
            </a:pPr>
            <a:r>
              <a:rPr lang="en-US" altLang="en-GB" sz="2800" b="1" dirty="0" err="1">
                <a:solidFill>
                  <a:schemeClr val="tx1"/>
                </a:solidFill>
              </a:rPr>
              <a:t>CycleResearcher</a:t>
            </a:r>
            <a:r>
              <a:rPr lang="en-US" altLang="en-GB" sz="2800" b="1" dirty="0">
                <a:solidFill>
                  <a:schemeClr val="tx1"/>
                </a:solidFill>
              </a:rPr>
              <a:t> Warmup: SFT</a:t>
            </a:r>
            <a:endParaRPr sz="2800" b="1" dirty="0">
              <a:solidFill>
                <a:schemeClr val="tx1"/>
              </a:solidFill>
            </a:endParaRPr>
          </a:p>
          <a:p>
            <a:pPr marL="520700" lvl="1" indent="-171450" algn="l" rtl="0">
              <a:lnSpc>
                <a:spcPct val="125000"/>
              </a:lnSpc>
              <a:spcBef>
                <a:spcPts val="400"/>
              </a:spcBef>
              <a:spcAft>
                <a:spcPts val="0"/>
              </a:spcAft>
              <a:buSzPts val="1500"/>
              <a:buChar char="○"/>
            </a:pPr>
            <a:r>
              <a:rPr lang="en-US" altLang="en-GB" sz="2000" b="1" i="1" u="sng" dirty="0">
                <a:solidFill>
                  <a:schemeClr val="tx1"/>
                </a:solidFill>
              </a:rPr>
              <a:t>~1 month</a:t>
            </a:r>
            <a:r>
              <a:rPr lang="en-US" altLang="en-GB" sz="2000" dirty="0">
                <a:solidFill>
                  <a:schemeClr val="tx1"/>
                </a:solidFill>
              </a:rPr>
              <a:t> for 4 x 8 H100</a:t>
            </a:r>
          </a:p>
          <a:p>
            <a:pPr marL="520700" lvl="1" indent="-171450" algn="l" rtl="0">
              <a:lnSpc>
                <a:spcPct val="125000"/>
              </a:lnSpc>
              <a:spcBef>
                <a:spcPts val="400"/>
              </a:spcBef>
              <a:spcAft>
                <a:spcPts val="0"/>
              </a:spcAft>
              <a:buSzPts val="1500"/>
              <a:buChar char="○"/>
            </a:pPr>
            <a:r>
              <a:rPr lang="en-US" altLang="en-GB" sz="2000" dirty="0">
                <a:solidFill>
                  <a:schemeClr val="tx1"/>
                </a:solidFill>
              </a:rPr>
              <a:t>Full Size: </a:t>
            </a:r>
            <a:r>
              <a:rPr lang="en-US" altLang="en-GB" sz="2000" b="1" i="1" u="sng" dirty="0">
                <a:solidFill>
                  <a:schemeClr val="tx1"/>
                </a:solidFill>
              </a:rPr>
              <a:t>7B/72B/123B</a:t>
            </a:r>
          </a:p>
          <a:p>
            <a:pPr marL="520700" lvl="1" indent="-171450" algn="l" rtl="0">
              <a:lnSpc>
                <a:spcPct val="125000"/>
              </a:lnSpc>
              <a:spcBef>
                <a:spcPts val="400"/>
              </a:spcBef>
              <a:spcAft>
                <a:spcPts val="0"/>
              </a:spcAft>
              <a:buSzPts val="1500"/>
              <a:buChar char="○"/>
            </a:pPr>
            <a:endParaRPr lang="en-US" altLang="zh-CN" sz="2000" dirty="0">
              <a:solidFill>
                <a:schemeClr val="tx1"/>
              </a:solidFill>
            </a:endParaRPr>
          </a:p>
          <a:p>
            <a:pPr marL="520700" lvl="1" indent="-171450" algn="l" rtl="0">
              <a:lnSpc>
                <a:spcPct val="125000"/>
              </a:lnSpc>
              <a:spcBef>
                <a:spcPts val="400"/>
              </a:spcBef>
              <a:spcAft>
                <a:spcPts val="0"/>
              </a:spcAft>
              <a:buSzPts val="1500"/>
              <a:buChar char="○"/>
            </a:pPr>
            <a:endParaRPr lang="en-US" altLang="zh-CN" sz="2000" dirty="0">
              <a:solidFill>
                <a:schemeClr val="tx1"/>
              </a:solidFill>
            </a:endParaRPr>
          </a:p>
        </p:txBody>
      </p:sp>
      <p:sp>
        <p:nvSpPr>
          <p:cNvPr id="7" name="灯片编号占位符 6"/>
          <p:cNvSpPr>
            <a:spLocks noGrp="1"/>
          </p:cNvSpPr>
          <p:nvPr>
            <p:ph type="sldNum" sz="quarter" idx="12"/>
          </p:nvPr>
        </p:nvSpPr>
        <p:spPr/>
        <p:txBody>
          <a:bodyPr/>
          <a:lstStyle/>
          <a:p>
            <a:fld id="{A4911521-5835-3843-8C40-A05C163B5C5F}" type="slidenum">
              <a:rPr lang="en-US" smtClean="0"/>
              <a:t>46</a:t>
            </a:fld>
            <a:endParaRPr lang="en-US" dirty="0"/>
          </a:p>
        </p:txBody>
      </p:sp>
      <p:sp>
        <p:nvSpPr>
          <p:cNvPr id="8" name="文本框 7"/>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fontScale="90000"/>
          </a:bodyPr>
          <a:lstStyle/>
          <a:p>
            <a:r>
              <a:rPr lang="en-US" altLang="en-GB">
                <a:sym typeface="+mn-ea"/>
              </a:rPr>
              <a:t>CycleResearcher</a:t>
            </a:r>
            <a:br>
              <a:rPr lang="en-US" altLang="en-GB">
                <a:sym typeface="+mn-ea"/>
              </a:rPr>
            </a:br>
            <a:r>
              <a:rPr lang="en-US" altLang="en-GB" sz="2700">
                <a:sym typeface="+mn-ea"/>
              </a:rPr>
              <a:t>RL Training: Research-Review-Refinement Cycle</a:t>
            </a:r>
            <a:endParaRPr lang="en-US" altLang="en-GB" sz="2700" dirty="0">
              <a:sym typeface="+mn-ea"/>
            </a:endParaRPr>
          </a:p>
        </p:txBody>
      </p:sp>
      <p:sp>
        <p:nvSpPr>
          <p:cNvPr id="1432" name="textbox 1432"/>
          <p:cNvSpPr/>
          <p:nvPr/>
        </p:nvSpPr>
        <p:spPr>
          <a:xfrm>
            <a:off x="748189" y="460534"/>
            <a:ext cx="3740944" cy="272415"/>
          </a:xfrm>
          <a:prstGeom prst="rect">
            <a:avLst/>
          </a:prstGeom>
          <a:noFill/>
          <a:ln w="0" cap="flat">
            <a:noFill/>
            <a:prstDash val="solid"/>
            <a:miter lim="0"/>
          </a:ln>
        </p:spPr>
        <p:txBody>
          <a:bodyPr vert="horz" wrap="square" lIns="0" tIns="0" rIns="0" bIns="0"/>
          <a:lstStyle/>
          <a:p>
            <a:pPr algn="l" rtl="0" eaLnBrk="0">
              <a:lnSpc>
                <a:spcPct val="91000"/>
              </a:lnSpc>
            </a:pPr>
            <a:endParaRPr sz="1725" dirty="0">
              <a:latin typeface="PingFang SC" panose="020B0400000000000000" charset="-122"/>
              <a:ea typeface="PingFang SC" panose="020B0400000000000000" charset="-122"/>
              <a:cs typeface="PingFang SC" panose="020B0400000000000000" charset="-122"/>
            </a:endParaRPr>
          </a:p>
        </p:txBody>
      </p:sp>
      <p:pic>
        <p:nvPicPr>
          <p:cNvPr id="2" name="图片 1"/>
          <p:cNvPicPr>
            <a:picLocks noChangeAspect="1"/>
          </p:cNvPicPr>
          <p:nvPr/>
        </p:nvPicPr>
        <p:blipFill>
          <a:blip r:embed="rId3"/>
          <a:stretch>
            <a:fillRect/>
          </a:stretch>
        </p:blipFill>
        <p:spPr>
          <a:xfrm>
            <a:off x="4862830" y="1565910"/>
            <a:ext cx="7361555" cy="4227195"/>
          </a:xfrm>
          <a:prstGeom prst="rect">
            <a:avLst/>
          </a:prstGeom>
        </p:spPr>
      </p:pic>
      <p:sp>
        <p:nvSpPr>
          <p:cNvPr id="4" name="对话气泡: 圆角矩形 1"/>
          <p:cNvSpPr/>
          <p:nvPr/>
        </p:nvSpPr>
        <p:spPr>
          <a:xfrm>
            <a:off x="901065" y="3884295"/>
            <a:ext cx="4803775" cy="2181225"/>
          </a:xfrm>
          <a:prstGeom prst="wedgeRoundRectCallout">
            <a:avLst>
              <a:gd name="adj1" fmla="val 43920"/>
              <a:gd name="adj2" fmla="val -76802"/>
              <a:gd name="adj3" fmla="val 16667"/>
            </a:avLst>
          </a:prstGeom>
          <a:solidFill>
            <a:schemeClr val="accent6">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a:noFill/>
                </a:ln>
                <a:solidFill>
                  <a:schemeClr val="tx1"/>
                </a:solidFill>
                <a:latin typeface="+mj-lt"/>
                <a:ea typeface="宋体" pitchFamily="2" charset="-122"/>
                <a:cs typeface="+mj-lt"/>
                <a:sym typeface="+mn-ea"/>
              </a:rPr>
              <a:t>RL Training</a:t>
            </a:r>
          </a:p>
          <a:p>
            <a:pPr algn="ctr"/>
            <a:endParaRPr lang="en-US" altLang="zh-CN" sz="1800" b="1" dirty="0">
              <a:ln>
                <a:noFill/>
              </a:ln>
              <a:solidFill>
                <a:schemeClr val="tx1"/>
              </a:solidFill>
              <a:latin typeface="+mj-lt"/>
              <a:ea typeface="宋体" pitchFamily="2" charset="-122"/>
              <a:cs typeface="+mj-lt"/>
              <a:sym typeface="+mn-ea"/>
            </a:endParaRPr>
          </a:p>
          <a:p>
            <a:pPr algn="ctr"/>
            <a:endParaRPr lang="zh-CN" altLang="en-US" sz="1800" b="1" dirty="0">
              <a:ln>
                <a:noFill/>
              </a:ln>
              <a:solidFill>
                <a:schemeClr val="tx1"/>
              </a:solidFill>
              <a:latin typeface="+mj-lt"/>
              <a:ea typeface="宋体" pitchFamily="2" charset="-122"/>
              <a:cs typeface="+mj-lt"/>
              <a:sym typeface="+mn-ea"/>
            </a:endParaRPr>
          </a:p>
          <a:p>
            <a:pPr algn="ctr"/>
            <a:endParaRPr lang="zh-CN" altLang="en-US" sz="1800" b="1" dirty="0">
              <a:solidFill>
                <a:srgbClr val="123566"/>
              </a:solidFill>
              <a:latin typeface="宋体" pitchFamily="2" charset="-122"/>
              <a:ea typeface="宋体" pitchFamily="2" charset="-122"/>
              <a:sym typeface="+mn-ea"/>
            </a:endParaRPr>
          </a:p>
          <a:p>
            <a:pPr algn="ctr"/>
            <a:endParaRPr lang="zh-CN" altLang="en-US" sz="1800" b="1" dirty="0">
              <a:solidFill>
                <a:srgbClr val="123566"/>
              </a:solidFill>
              <a:latin typeface="宋体" pitchFamily="2" charset="-122"/>
              <a:ea typeface="宋体" pitchFamily="2" charset="-122"/>
              <a:sym typeface="+mn-ea"/>
            </a:endParaRPr>
          </a:p>
          <a:p>
            <a:pPr algn="ctr"/>
            <a:endParaRPr lang="zh-CN" altLang="en-US" sz="1800" b="1" dirty="0">
              <a:solidFill>
                <a:srgbClr val="123566"/>
              </a:solidFill>
              <a:latin typeface="宋体" pitchFamily="2" charset="-122"/>
              <a:ea typeface="宋体" pitchFamily="2" charset="-122"/>
              <a:sym typeface="+mn-ea"/>
            </a:endParaRPr>
          </a:p>
        </p:txBody>
      </p:sp>
      <p:grpSp>
        <p:nvGrpSpPr>
          <p:cNvPr id="15" name="组合 14"/>
          <p:cNvGrpSpPr/>
          <p:nvPr/>
        </p:nvGrpSpPr>
        <p:grpSpPr>
          <a:xfrm>
            <a:off x="1608455" y="4588510"/>
            <a:ext cx="3441065" cy="1384935"/>
            <a:chOff x="484" y="5437"/>
            <a:chExt cx="5419" cy="2181"/>
          </a:xfrm>
        </p:grpSpPr>
        <p:sp>
          <p:nvSpPr>
            <p:cNvPr id="3" name="环形箭头 2"/>
            <p:cNvSpPr/>
            <p:nvPr/>
          </p:nvSpPr>
          <p:spPr>
            <a:xfrm rot="4020000">
              <a:off x="4416" y="5530"/>
              <a:ext cx="1089" cy="936"/>
            </a:xfrm>
            <a:prstGeom prst="circularArrow">
              <a:avLst/>
            </a:prstGeom>
            <a:solidFill>
              <a:srgbClr val="F7ECD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50">
                <a:solidFill>
                  <a:schemeClr val="tx1"/>
                </a:solidFill>
              </a:endParaRPr>
            </a:p>
          </p:txBody>
        </p:sp>
        <p:sp>
          <p:nvSpPr>
            <p:cNvPr id="8" name="文本框 7"/>
            <p:cNvSpPr txBox="1"/>
            <p:nvPr/>
          </p:nvSpPr>
          <p:spPr>
            <a:xfrm>
              <a:off x="2538" y="5437"/>
              <a:ext cx="2272" cy="580"/>
            </a:xfrm>
            <a:prstGeom prst="rect">
              <a:avLst/>
            </a:prstGeom>
            <a:noFill/>
          </p:spPr>
          <p:txBody>
            <a:bodyPr wrap="square" rtlCol="0" anchor="t">
              <a:spAutoFit/>
            </a:bodyPr>
            <a:lstStyle/>
            <a:p>
              <a:r>
                <a:rPr lang="en-US" altLang="zh-CN" sz="1800" b="1" dirty="0">
                  <a:sym typeface="+mn-ea"/>
                </a:rPr>
                <a:t>Research</a:t>
              </a:r>
            </a:p>
          </p:txBody>
        </p:sp>
        <p:sp>
          <p:nvSpPr>
            <p:cNvPr id="6" name="文本框 5"/>
            <p:cNvSpPr txBox="1"/>
            <p:nvPr/>
          </p:nvSpPr>
          <p:spPr>
            <a:xfrm>
              <a:off x="4183" y="6506"/>
              <a:ext cx="1721" cy="580"/>
            </a:xfrm>
            <a:prstGeom prst="rect">
              <a:avLst/>
            </a:prstGeom>
            <a:noFill/>
          </p:spPr>
          <p:txBody>
            <a:bodyPr wrap="square" rtlCol="0" anchor="t">
              <a:spAutoFit/>
            </a:bodyPr>
            <a:lstStyle/>
            <a:p>
              <a:r>
                <a:rPr lang="en-US" altLang="zh-CN" sz="1800" b="1" dirty="0">
                  <a:sym typeface="+mn-ea"/>
                </a:rPr>
                <a:t>Review</a:t>
              </a:r>
            </a:p>
          </p:txBody>
        </p:sp>
        <p:sp>
          <p:nvSpPr>
            <p:cNvPr id="7" name="环形箭头 6"/>
            <p:cNvSpPr/>
            <p:nvPr/>
          </p:nvSpPr>
          <p:spPr>
            <a:xfrm rot="10800000">
              <a:off x="2852" y="6682"/>
              <a:ext cx="1020" cy="936"/>
            </a:xfrm>
            <a:prstGeom prst="circularArrow">
              <a:avLst/>
            </a:prstGeom>
            <a:solidFill>
              <a:srgbClr val="F7ECD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50">
                <a:solidFill>
                  <a:schemeClr val="tx1"/>
                </a:solidFill>
              </a:endParaRPr>
            </a:p>
          </p:txBody>
        </p:sp>
        <p:sp>
          <p:nvSpPr>
            <p:cNvPr id="11" name="文本框 10"/>
            <p:cNvSpPr txBox="1"/>
            <p:nvPr/>
          </p:nvSpPr>
          <p:spPr>
            <a:xfrm>
              <a:off x="484" y="6506"/>
              <a:ext cx="2745" cy="580"/>
            </a:xfrm>
            <a:prstGeom prst="rect">
              <a:avLst/>
            </a:prstGeom>
            <a:noFill/>
          </p:spPr>
          <p:txBody>
            <a:bodyPr wrap="square" rtlCol="0" anchor="t">
              <a:spAutoFit/>
            </a:bodyPr>
            <a:lstStyle/>
            <a:p>
              <a:r>
                <a:rPr lang="en-US" altLang="zh-CN" sz="1800" b="1" dirty="0">
                  <a:sym typeface="+mn-ea"/>
                </a:rPr>
                <a:t>Refinement</a:t>
              </a:r>
            </a:p>
          </p:txBody>
        </p:sp>
        <p:sp>
          <p:nvSpPr>
            <p:cNvPr id="13" name="环形箭头 12"/>
            <p:cNvSpPr/>
            <p:nvPr/>
          </p:nvSpPr>
          <p:spPr>
            <a:xfrm rot="19380000">
              <a:off x="1168" y="5565"/>
              <a:ext cx="1089" cy="936"/>
            </a:xfrm>
            <a:prstGeom prst="circularArrow">
              <a:avLst/>
            </a:prstGeom>
            <a:solidFill>
              <a:srgbClr val="F7ECD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50">
                <a:solidFill>
                  <a:schemeClr val="tx1"/>
                </a:solidFill>
              </a:endParaRPr>
            </a:p>
          </p:txBody>
        </p:sp>
      </p:grpSp>
      <p:sp>
        <p:nvSpPr>
          <p:cNvPr id="2289" name="Google Shape;2289;p259"/>
          <p:cNvSpPr txBox="1"/>
          <p:nvPr/>
        </p:nvSpPr>
        <p:spPr>
          <a:xfrm>
            <a:off x="-85" y="-11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en-GB"/>
          </a:p>
        </p:txBody>
      </p:sp>
      <p:sp>
        <p:nvSpPr>
          <p:cNvPr id="12" name="Google Shape;2096;p234"/>
          <p:cNvSpPr txBox="1"/>
          <p:nvPr/>
        </p:nvSpPr>
        <p:spPr>
          <a:xfrm>
            <a:off x="354330" y="1176655"/>
            <a:ext cx="7995920" cy="1207135"/>
          </a:xfrm>
          <a:prstGeom prst="rect">
            <a:avLst/>
          </a:prstGeom>
          <a:noFill/>
          <a:ln>
            <a:noFill/>
          </a:ln>
        </p:spPr>
        <p:txBody>
          <a:bodyPr wrap="square" lIns="68575" tIns="34275" rIns="68575" bIns="34275" anchor="t" anchorCtr="0">
            <a:norm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chemeClr val="dk1"/>
              </a:buClr>
              <a:buSzPts val="1200"/>
              <a:buFont typeface="Arial" panose="020B0604020202090204"/>
              <a:buChar char="●"/>
              <a:defRPr sz="18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914400" marR="0" lvl="1" indent="-304800" algn="l" rtl="0">
              <a:lnSpc>
                <a:spcPct val="100000"/>
              </a:lnSpc>
              <a:spcBef>
                <a:spcPts val="300"/>
              </a:spcBef>
              <a:spcAft>
                <a:spcPts val="0"/>
              </a:spcAft>
              <a:buClr>
                <a:schemeClr val="dk1"/>
              </a:buClr>
              <a:buSzPts val="12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1371600" marR="0" lvl="2" indent="-304800" algn="l" rtl="0">
              <a:lnSpc>
                <a:spcPct val="100000"/>
              </a:lnSpc>
              <a:spcBef>
                <a:spcPts val="300"/>
              </a:spcBef>
              <a:spcAft>
                <a:spcPts val="0"/>
              </a:spcAft>
              <a:buClr>
                <a:schemeClr val="dk1"/>
              </a:buClr>
              <a:buSzPts val="12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1828800" marR="0" lvl="3" indent="-304800" algn="l" rtl="0">
              <a:lnSpc>
                <a:spcPct val="100000"/>
              </a:lnSpc>
              <a:spcBef>
                <a:spcPts val="300"/>
              </a:spcBef>
              <a:spcAft>
                <a:spcPts val="0"/>
              </a:spcAft>
              <a:buClr>
                <a:schemeClr val="dk1"/>
              </a:buClr>
              <a:buSzPts val="12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2286000" marR="0" lvl="4" indent="-304800" algn="l" rtl="0">
              <a:lnSpc>
                <a:spcPct val="100000"/>
              </a:lnSpc>
              <a:spcBef>
                <a:spcPts val="300"/>
              </a:spcBef>
              <a:spcAft>
                <a:spcPts val="0"/>
              </a:spcAft>
              <a:buClr>
                <a:schemeClr val="dk1"/>
              </a:buClr>
              <a:buSzPts val="12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2743200" marR="0" lvl="5" indent="-317500" algn="l" rtl="0">
              <a:lnSpc>
                <a:spcPct val="115000"/>
              </a:lnSpc>
              <a:spcBef>
                <a:spcPts val="300"/>
              </a:spcBef>
              <a:spcAft>
                <a:spcPts val="0"/>
              </a:spcAft>
              <a:buClr>
                <a:schemeClr val="dk1"/>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3200400" marR="0" lvl="6" indent="-317500" algn="l" rtl="0">
              <a:lnSpc>
                <a:spcPct val="115000"/>
              </a:lnSpc>
              <a:spcBef>
                <a:spcPts val="1200"/>
              </a:spcBef>
              <a:spcAft>
                <a:spcPts val="0"/>
              </a:spcAft>
              <a:buClr>
                <a:schemeClr val="dk1"/>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3657600" marR="0" lvl="7" indent="-317500" algn="l" rtl="0">
              <a:lnSpc>
                <a:spcPct val="115000"/>
              </a:lnSpc>
              <a:spcBef>
                <a:spcPts val="1200"/>
              </a:spcBef>
              <a:spcAft>
                <a:spcPts val="0"/>
              </a:spcAft>
              <a:buClr>
                <a:schemeClr val="dk1"/>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4114800" marR="0" lvl="8" indent="-317500" algn="l" rtl="0">
              <a:lnSpc>
                <a:spcPct val="115000"/>
              </a:lnSpc>
              <a:spcBef>
                <a:spcPts val="1200"/>
              </a:spcBef>
              <a:spcAft>
                <a:spcPts val="1200"/>
              </a:spcAft>
              <a:buClr>
                <a:schemeClr val="dk1"/>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349250" lvl="1" indent="0" algn="l" rtl="0">
              <a:lnSpc>
                <a:spcPct val="125000"/>
              </a:lnSpc>
              <a:spcBef>
                <a:spcPts val="400"/>
              </a:spcBef>
              <a:spcAft>
                <a:spcPts val="0"/>
              </a:spcAft>
              <a:buSzPts val="1500"/>
              <a:buNone/>
            </a:pPr>
            <a:r>
              <a:rPr lang="en-US" sz="1800" b="1"/>
              <a:t>RL Train</a:t>
            </a:r>
          </a:p>
          <a:p>
            <a:pPr marL="520700" lvl="1" indent="-171450" algn="l" rtl="0">
              <a:lnSpc>
                <a:spcPct val="125000"/>
              </a:lnSpc>
              <a:spcBef>
                <a:spcPts val="400"/>
              </a:spcBef>
              <a:spcAft>
                <a:spcPts val="0"/>
              </a:spcAft>
              <a:buSzPts val="1500"/>
              <a:buChar char="○"/>
            </a:pPr>
            <a:r>
              <a:rPr lang="en-US" altLang="zh-CN" sz="1500" b="1" i="1" u="sng">
                <a:ea typeface="宋体" pitchFamily="2" charset="-122"/>
                <a:sym typeface="+mn-ea"/>
              </a:rPr>
              <a:t>Iterative </a:t>
            </a:r>
            <a:r>
              <a:rPr lang="en-US" altLang="en-GB" sz="1500" b="1" i="1" u="sng"/>
              <a:t>SimPO</a:t>
            </a:r>
            <a:endParaRPr lang="en-US" altLang="en-GB" sz="1500"/>
          </a:p>
          <a:p>
            <a:pPr marL="806450" lvl="2" indent="0" algn="l" rtl="0">
              <a:lnSpc>
                <a:spcPct val="125000"/>
              </a:lnSpc>
              <a:spcBef>
                <a:spcPts val="400"/>
              </a:spcBef>
              <a:spcAft>
                <a:spcPts val="0"/>
              </a:spcAft>
              <a:buSzPts val="1500"/>
              <a:buNone/>
            </a:pPr>
            <a:endParaRPr lang="en-US" altLang="zh-CN" sz="1500"/>
          </a:p>
        </p:txBody>
      </p:sp>
      <p:pic>
        <p:nvPicPr>
          <p:cNvPr id="14" name="图片 13"/>
          <p:cNvPicPr>
            <a:picLocks noChangeAspect="1"/>
          </p:cNvPicPr>
          <p:nvPr/>
        </p:nvPicPr>
        <p:blipFill>
          <a:blip r:embed="rId4"/>
          <a:stretch>
            <a:fillRect/>
          </a:stretch>
        </p:blipFill>
        <p:spPr>
          <a:xfrm>
            <a:off x="632460" y="2144395"/>
            <a:ext cx="3698875" cy="720090"/>
          </a:xfrm>
          <a:prstGeom prst="rect">
            <a:avLst/>
          </a:prstGeom>
        </p:spPr>
      </p:pic>
      <p:sp>
        <p:nvSpPr>
          <p:cNvPr id="19" name="灯片编号占位符 18"/>
          <p:cNvSpPr>
            <a:spLocks noGrp="1"/>
          </p:cNvSpPr>
          <p:nvPr>
            <p:ph type="sldNum" sz="quarter" idx="12"/>
          </p:nvPr>
        </p:nvSpPr>
        <p:spPr/>
        <p:txBody>
          <a:bodyPr/>
          <a:lstStyle/>
          <a:p>
            <a:fld id="{A4911521-5835-3843-8C40-A05C163B5C5F}" type="slidenum">
              <a:rPr lang="en-US" smtClean="0"/>
              <a:t>47</a:t>
            </a:fld>
            <a:endParaRPr lang="en-US" dirty="0"/>
          </a:p>
        </p:txBody>
      </p:sp>
      <p:sp>
        <p:nvSpPr>
          <p:cNvPr id="20" name="文本框 19"/>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sz="2000" dirty="0">
                <a:sym typeface="+mn-ea"/>
              </a:rPr>
              <a:t>Example for </a:t>
            </a:r>
            <a:r>
              <a:rPr lang="en-US" altLang="zh-CN" sz="2000" dirty="0" err="1">
                <a:sym typeface="+mn-ea"/>
              </a:rPr>
              <a:t>CycleResearcher</a:t>
            </a:r>
            <a:r>
              <a:rPr lang="en-US" altLang="zh-CN" sz="2000" dirty="0">
                <a:sym typeface="+mn-ea"/>
              </a:rPr>
              <a:t>:</a:t>
            </a:r>
            <a:br>
              <a:rPr lang="en-US" altLang="zh-CN" sz="2000" dirty="0">
                <a:sym typeface="+mn-ea"/>
              </a:rPr>
            </a:br>
            <a:r>
              <a:rPr lang="en-US" altLang="zh-CN" sz="2000" u="sng" dirty="0">
                <a:sym typeface="+mn-ea"/>
              </a:rPr>
              <a:t>Real-world process: Search + Code Generation + Experiments + Paper Writing</a:t>
            </a:r>
          </a:p>
        </p:txBody>
      </p:sp>
      <p:sp>
        <p:nvSpPr>
          <p:cNvPr id="10" name="内容占位符 9"/>
          <p:cNvSpPr>
            <a:spLocks noGrp="1"/>
          </p:cNvSpPr>
          <p:nvPr>
            <p:ph sz="quarter" idx="4294967295"/>
          </p:nvPr>
        </p:nvSpPr>
        <p:spPr>
          <a:xfrm>
            <a:off x="0" y="6246581"/>
            <a:ext cx="12192000" cy="246832"/>
          </a:xfrm>
        </p:spPr>
        <p:txBody>
          <a:bodyPr/>
          <a:lstStyle/>
          <a:p>
            <a:r>
              <a:rPr lang="en-US" altLang="zh-CN" dirty="0"/>
              <a:t> </a:t>
            </a:r>
            <a:endParaRPr lang="zh-CN" altLang="en-US" dirty="0"/>
          </a:p>
        </p:txBody>
      </p:sp>
      <p:pic>
        <p:nvPicPr>
          <p:cNvPr id="3" name="图片 2"/>
          <p:cNvPicPr>
            <a:picLocks noChangeAspect="1"/>
          </p:cNvPicPr>
          <p:nvPr/>
        </p:nvPicPr>
        <p:blipFill>
          <a:blip r:embed="rId3"/>
          <a:stretch>
            <a:fillRect/>
          </a:stretch>
        </p:blipFill>
        <p:spPr>
          <a:xfrm>
            <a:off x="-240665" y="1611631"/>
            <a:ext cx="3765551" cy="4872355"/>
          </a:xfrm>
          <a:prstGeom prst="rect">
            <a:avLst/>
          </a:prstGeom>
        </p:spPr>
      </p:pic>
      <p:pic>
        <p:nvPicPr>
          <p:cNvPr id="15" name="图片 14"/>
          <p:cNvPicPr>
            <a:picLocks noChangeAspect="1"/>
          </p:cNvPicPr>
          <p:nvPr/>
        </p:nvPicPr>
        <p:blipFill>
          <a:blip r:embed="rId4"/>
          <a:stretch>
            <a:fillRect/>
          </a:stretch>
        </p:blipFill>
        <p:spPr>
          <a:xfrm>
            <a:off x="2855595" y="1748791"/>
            <a:ext cx="3523615" cy="4598035"/>
          </a:xfrm>
          <a:prstGeom prst="rect">
            <a:avLst/>
          </a:prstGeom>
        </p:spPr>
      </p:pic>
      <p:pic>
        <p:nvPicPr>
          <p:cNvPr id="19" name="图片 18"/>
          <p:cNvPicPr>
            <a:picLocks noChangeAspect="1"/>
          </p:cNvPicPr>
          <p:nvPr/>
        </p:nvPicPr>
        <p:blipFill>
          <a:blip r:embed="rId5"/>
          <a:stretch>
            <a:fillRect/>
          </a:stretch>
        </p:blipFill>
        <p:spPr>
          <a:xfrm>
            <a:off x="5808345" y="1703071"/>
            <a:ext cx="3649980" cy="4782185"/>
          </a:xfrm>
          <a:prstGeom prst="rect">
            <a:avLst/>
          </a:prstGeom>
        </p:spPr>
      </p:pic>
      <p:pic>
        <p:nvPicPr>
          <p:cNvPr id="24" name="图片 23"/>
          <p:cNvPicPr>
            <a:picLocks noChangeAspect="1"/>
          </p:cNvPicPr>
          <p:nvPr/>
        </p:nvPicPr>
        <p:blipFill>
          <a:blip r:embed="rId6"/>
          <a:stretch>
            <a:fillRect/>
          </a:stretch>
        </p:blipFill>
        <p:spPr>
          <a:xfrm>
            <a:off x="8977631" y="1703705"/>
            <a:ext cx="3656331" cy="4760595"/>
          </a:xfrm>
          <a:prstGeom prst="rect">
            <a:avLst/>
          </a:prstGeom>
        </p:spPr>
      </p:pic>
      <p:sp>
        <p:nvSpPr>
          <p:cNvPr id="2289" name="Google Shape;2289;p259"/>
          <p:cNvSpPr txBox="1"/>
          <p:nvPr/>
        </p:nvSpPr>
        <p:spPr>
          <a:xfrm>
            <a:off x="472327" y="138707"/>
            <a:ext cx="11360800" cy="763600"/>
          </a:xfrm>
          <a:prstGeom prst="rect">
            <a:avLst/>
          </a:prstGeom>
        </p:spPr>
        <p:txBody>
          <a:bodyPr wrap="square" lIns="121900" tIns="121900" rIns="121900" bIns="121900" anchor="t" anchorCtr="0">
            <a:normAutofit fontScale="92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9pPr>
          </a:lstStyle>
          <a:p>
            <a:pPr marL="0" lvl="0" indent="0" algn="l" rtl="0">
              <a:spcBef>
                <a:spcPts val="0"/>
              </a:spcBef>
              <a:spcAft>
                <a:spcPts val="0"/>
              </a:spcAft>
              <a:buNone/>
            </a:pPr>
            <a:endParaRPr lang="en-US" altLang="zh-CN"/>
          </a:p>
        </p:txBody>
      </p:sp>
      <p:sp>
        <p:nvSpPr>
          <p:cNvPr id="7" name="灯片编号占位符 6"/>
          <p:cNvSpPr>
            <a:spLocks noGrp="1"/>
          </p:cNvSpPr>
          <p:nvPr>
            <p:ph type="sldNum" sz="quarter" idx="12"/>
          </p:nvPr>
        </p:nvSpPr>
        <p:spPr/>
        <p:txBody>
          <a:bodyPr/>
          <a:lstStyle/>
          <a:p>
            <a:fld id="{A4911521-5835-3843-8C40-A05C163B5C5F}" type="slidenum">
              <a:rPr lang="en-US" smtClean="0"/>
              <a:t>48</a:t>
            </a:fld>
            <a:endParaRPr lang="en-US" dirty="0"/>
          </a:p>
        </p:txBody>
      </p:sp>
      <p:sp>
        <p:nvSpPr>
          <p:cNvPr id="8" name="文本框 7"/>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A4911521-5835-3843-8C40-A05C163B5C5F}" type="slidenum">
              <a:rPr lang="en-US" smtClean="0"/>
              <a:t>49</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pic>
        <p:nvPicPr>
          <p:cNvPr id="3" name="图片 2"/>
          <p:cNvPicPr>
            <a:picLocks noChangeAspect="1"/>
          </p:cNvPicPr>
          <p:nvPr/>
        </p:nvPicPr>
        <p:blipFill>
          <a:blip r:embed="rId3"/>
          <a:stretch>
            <a:fillRect/>
          </a:stretch>
        </p:blipFill>
        <p:spPr>
          <a:xfrm>
            <a:off x="1608455" y="1087755"/>
            <a:ext cx="9246870" cy="4682490"/>
          </a:xfrm>
          <a:prstGeom prst="rect">
            <a:avLst/>
          </a:prstGeom>
        </p:spPr>
      </p:pic>
      <p:sp>
        <p:nvSpPr>
          <p:cNvPr id="2" name="圆角矩形 1"/>
          <p:cNvSpPr/>
          <p:nvPr/>
        </p:nvSpPr>
        <p:spPr>
          <a:xfrm>
            <a:off x="1422400" y="5824855"/>
            <a:ext cx="9636760"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Automatically generate publication-quality scientific figures. </a:t>
            </a:r>
          </a:p>
        </p:txBody>
      </p:sp>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a:sym typeface="+mn-ea"/>
              </a:rPr>
              <a:t>AutoFigure</a:t>
            </a:r>
            <a:endParaRPr lang="zh-CN" altLang="en-US" dirty="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5</a:t>
            </a:fld>
            <a:endParaRPr lang="en-US" dirty="0"/>
          </a:p>
        </p:txBody>
      </p:sp>
      <p:sp>
        <p:nvSpPr>
          <p:cNvPr id="4" name="TextBox 6"/>
          <p:cNvSpPr txBox="1"/>
          <p:nvPr/>
        </p:nvSpPr>
        <p:spPr>
          <a:xfrm>
            <a:off x="269869" y="3134203"/>
            <a:ext cx="11652262" cy="2126095"/>
          </a:xfrm>
          <a:prstGeom prst="rect">
            <a:avLst/>
          </a:prstGeom>
          <a:noFill/>
        </p:spPr>
        <p:txBody>
          <a:bodyPr wrap="square" rtlCol="0">
            <a:spAutoFit/>
          </a:bodyPr>
          <a:lstStyle/>
          <a:p>
            <a:pPr marL="800100" lvl="1" indent="-342900" latinLnBrk="0">
              <a:lnSpc>
                <a:spcPct val="120000"/>
              </a:lnSpc>
              <a:buFont typeface="Arial" panose="020B0604020202090204" pitchFamily="34" charset="0"/>
              <a:buChar char="•"/>
            </a:pPr>
            <a:r>
              <a:rPr lang="en-US" altLang="zh-CN" sz="2800" b="1" dirty="0">
                <a:solidFill>
                  <a:schemeClr val="tx1"/>
                </a:solidFill>
                <a:latin typeface="Calibri" panose="020F0502020204030204" pitchFamily="34" charset="0"/>
                <a:cs typeface="Calibri" panose="020F0502020204030204" pitchFamily="34" charset="0"/>
              </a:rPr>
              <a:t>Motivation</a:t>
            </a:r>
            <a:r>
              <a:rPr lang="en-US" sz="2800" b="1" dirty="0">
                <a:solidFill>
                  <a:schemeClr val="tx1"/>
                </a:solidFill>
                <a:latin typeface="Calibri" panose="020F0502020204030204" pitchFamily="34" charset="0"/>
                <a:cs typeface="Calibri" panose="020F0502020204030204" pitchFamily="34" charset="0"/>
              </a:rPr>
              <a:t>: </a:t>
            </a:r>
          </a:p>
          <a:p>
            <a:pPr marL="1371600" lvl="2" indent="-457200" latinLnBrk="0">
              <a:lnSpc>
                <a:spcPct val="120000"/>
              </a:lnSpc>
              <a:buClr>
                <a:srgbClr val="000000"/>
              </a:buClr>
              <a:buFont typeface="Arial" panose="020B0604020202090204" pitchFamily="34" charset="0"/>
              <a:buChar char="-"/>
            </a:pPr>
            <a:r>
              <a:rPr lang="en-US" altLang="zh-CN" sz="2800" dirty="0">
                <a:solidFill>
                  <a:schemeClr val="tx1"/>
                </a:solidFill>
              </a:rPr>
              <a:t>AI drives scientific research</a:t>
            </a:r>
          </a:p>
          <a:p>
            <a:pPr marL="1371600" lvl="2" indent="-457200" latinLnBrk="0">
              <a:lnSpc>
                <a:spcPct val="120000"/>
              </a:lnSpc>
              <a:buClr>
                <a:srgbClr val="000000"/>
              </a:buClr>
              <a:buFont typeface="Arial" panose="020B0604020202090204" pitchFamily="34" charset="0"/>
              <a:buChar char="-"/>
            </a:pPr>
            <a:r>
              <a:rPr lang="en-US" altLang="zh-CN" sz="2800" dirty="0">
                <a:solidFill>
                  <a:schemeClr val="tx1"/>
                </a:solidFill>
              </a:rPr>
              <a:t>Human control, transparency, reproducibility</a:t>
            </a:r>
          </a:p>
          <a:p>
            <a:pPr marL="1371600" lvl="2" indent="-457200" latinLnBrk="0">
              <a:lnSpc>
                <a:spcPct val="120000"/>
              </a:lnSpc>
              <a:buClr>
                <a:srgbClr val="000000"/>
              </a:buClr>
              <a:buFont typeface="Arial" panose="020B0604020202090204" pitchFamily="34" charset="0"/>
              <a:buChar char="-"/>
            </a:pPr>
            <a:r>
              <a:rPr lang="en-US" altLang="zh-CN" sz="2800" dirty="0">
                <a:solidFill>
                  <a:schemeClr val="tx1"/>
                </a:solidFill>
              </a:rPr>
              <a:t>Renovate publication and peer review</a:t>
            </a:r>
          </a:p>
        </p:txBody>
      </p:sp>
      <p:sp>
        <p:nvSpPr>
          <p:cNvPr id="5" name="矩形 4"/>
          <p:cNvSpPr/>
          <p:nvPr/>
        </p:nvSpPr>
        <p:spPr>
          <a:xfrm>
            <a:off x="67691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literature survey</a:t>
            </a:r>
          </a:p>
        </p:txBody>
      </p:sp>
      <p:sp>
        <p:nvSpPr>
          <p:cNvPr id="6" name="矩形 5"/>
          <p:cNvSpPr/>
          <p:nvPr/>
        </p:nvSpPr>
        <p:spPr>
          <a:xfrm>
            <a:off x="231775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idea </a:t>
            </a:r>
            <a:endParaRPr lang="en-US" altLang="zh-CN">
              <a:solidFill>
                <a:schemeClr val="tx1"/>
              </a:solidFill>
            </a:endParaRPr>
          </a:p>
          <a:p>
            <a:pPr algn="ctr"/>
            <a:r>
              <a:rPr lang="en-US" altLang="zh-CN">
                <a:solidFill>
                  <a:schemeClr val="tx1"/>
                </a:solidFill>
              </a:rPr>
              <a:t>generation</a:t>
            </a:r>
          </a:p>
        </p:txBody>
      </p:sp>
      <p:sp>
        <p:nvSpPr>
          <p:cNvPr id="7" name="矩形 6"/>
          <p:cNvSpPr/>
          <p:nvPr/>
        </p:nvSpPr>
        <p:spPr>
          <a:xfrm>
            <a:off x="395859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project </a:t>
            </a:r>
            <a:endParaRPr lang="en-US" altLang="zh-CN">
              <a:solidFill>
                <a:schemeClr val="tx1"/>
              </a:solidFill>
            </a:endParaRPr>
          </a:p>
          <a:p>
            <a:pPr algn="ctr"/>
            <a:r>
              <a:rPr lang="en-US" altLang="zh-CN">
                <a:solidFill>
                  <a:schemeClr val="tx1"/>
                </a:solidFill>
              </a:rPr>
              <a:t>design</a:t>
            </a:r>
          </a:p>
        </p:txBody>
      </p:sp>
      <p:sp>
        <p:nvSpPr>
          <p:cNvPr id="8" name="矩形 7"/>
          <p:cNvSpPr/>
          <p:nvPr/>
        </p:nvSpPr>
        <p:spPr>
          <a:xfrm>
            <a:off x="5599430" y="1868170"/>
            <a:ext cx="183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experimentation</a:t>
            </a:r>
          </a:p>
        </p:txBody>
      </p:sp>
      <p:sp>
        <p:nvSpPr>
          <p:cNvPr id="9" name="矩形 8"/>
          <p:cNvSpPr/>
          <p:nvPr/>
        </p:nvSpPr>
        <p:spPr>
          <a:xfrm>
            <a:off x="920559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peer </a:t>
            </a:r>
            <a:r>
              <a:rPr lang="en-US" altLang="zh-CN" sz="2000">
                <a:solidFill>
                  <a:schemeClr val="tx1"/>
                </a:solidFill>
                <a:latin typeface="Times New Roman Regular" panose="02020503050405090304" charset="0"/>
                <a:cs typeface="Times New Roman Regular" panose="02020503050405090304" charset="0"/>
              </a:rPr>
              <a:t>review</a:t>
            </a:r>
          </a:p>
        </p:txBody>
      </p:sp>
      <p:sp>
        <p:nvSpPr>
          <p:cNvPr id="10" name="矩形 9"/>
          <p:cNvSpPr/>
          <p:nvPr/>
        </p:nvSpPr>
        <p:spPr>
          <a:xfrm>
            <a:off x="1062926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social impact</a:t>
            </a:r>
          </a:p>
        </p:txBody>
      </p:sp>
      <p:sp>
        <p:nvSpPr>
          <p:cNvPr id="11" name="矩形 10"/>
          <p:cNvSpPr/>
          <p:nvPr/>
        </p:nvSpPr>
        <p:spPr>
          <a:xfrm>
            <a:off x="7780020" y="186817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write up</a:t>
            </a:r>
          </a:p>
        </p:txBody>
      </p:sp>
      <p:cxnSp>
        <p:nvCxnSpPr>
          <p:cNvPr id="12" name="直接箭头连接符 89"/>
          <p:cNvCxnSpPr>
            <a:stCxn id="5" idx="3"/>
            <a:endCxn id="6" idx="1"/>
          </p:cNvCxnSpPr>
          <p:nvPr/>
        </p:nvCxnSpPr>
        <p:spPr>
          <a:xfrm>
            <a:off x="197294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90"/>
          <p:cNvCxnSpPr>
            <a:stCxn id="6" idx="3"/>
            <a:endCxn id="7" idx="1"/>
          </p:cNvCxnSpPr>
          <p:nvPr/>
        </p:nvCxnSpPr>
        <p:spPr>
          <a:xfrm>
            <a:off x="361378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91"/>
          <p:cNvCxnSpPr>
            <a:stCxn id="7" idx="3"/>
            <a:endCxn id="8" idx="1"/>
          </p:cNvCxnSpPr>
          <p:nvPr/>
        </p:nvCxnSpPr>
        <p:spPr>
          <a:xfrm>
            <a:off x="525462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92"/>
          <p:cNvCxnSpPr>
            <a:stCxn id="8" idx="3"/>
            <a:endCxn id="11" idx="1"/>
          </p:cNvCxnSpPr>
          <p:nvPr/>
        </p:nvCxnSpPr>
        <p:spPr>
          <a:xfrm>
            <a:off x="743521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93"/>
          <p:cNvCxnSpPr>
            <a:stCxn id="11" idx="3"/>
          </p:cNvCxnSpPr>
          <p:nvPr/>
        </p:nvCxnSpPr>
        <p:spPr>
          <a:xfrm>
            <a:off x="8860155" y="2301240"/>
            <a:ext cx="34560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94"/>
          <p:cNvCxnSpPr>
            <a:stCxn id="9" idx="3"/>
          </p:cNvCxnSpPr>
          <p:nvPr/>
        </p:nvCxnSpPr>
        <p:spPr>
          <a:xfrm>
            <a:off x="10285730" y="229235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95"/>
          <p:cNvCxnSpPr/>
          <p:nvPr/>
        </p:nvCxnSpPr>
        <p:spPr>
          <a:xfrm>
            <a:off x="271780" y="2301240"/>
            <a:ext cx="407670" cy="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肘形连接符 18"/>
          <p:cNvCxnSpPr/>
          <p:nvPr/>
        </p:nvCxnSpPr>
        <p:spPr>
          <a:xfrm rot="10800000">
            <a:off x="480695" y="1433195"/>
            <a:ext cx="7122795" cy="866775"/>
          </a:xfrm>
          <a:prstGeom prst="bentConnector3">
            <a:avLst>
              <a:gd name="adj1" fmla="val 0"/>
            </a:avLst>
          </a:prstGeom>
          <a:ln w="19050">
            <a:solidFill>
              <a:schemeClr val="tx1"/>
            </a:solidFill>
            <a:tailEnd type="none"/>
          </a:ln>
        </p:spPr>
        <p:style>
          <a:lnRef idx="2">
            <a:schemeClr val="accent1"/>
          </a:lnRef>
          <a:fillRef idx="0">
            <a:srgbClr val="FFFFFF"/>
          </a:fillRef>
          <a:effectRef idx="0">
            <a:srgbClr val="FFFFFF"/>
          </a:effectRef>
          <a:fontRef idx="minor">
            <a:schemeClr val="tx1"/>
          </a:fontRef>
        </p:style>
      </p:cxnSp>
      <p:cxnSp>
        <p:nvCxnSpPr>
          <p:cNvPr id="20" name="直接箭头连接符 97"/>
          <p:cNvCxnSpPr/>
          <p:nvPr/>
        </p:nvCxnSpPr>
        <p:spPr>
          <a:xfrm>
            <a:off x="485775" y="1432560"/>
            <a:ext cx="0" cy="87058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98"/>
          <p:cNvCxnSpPr/>
          <p:nvPr/>
        </p:nvCxnSpPr>
        <p:spPr>
          <a:xfrm>
            <a:off x="2143125" y="1437005"/>
            <a:ext cx="0" cy="859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99"/>
          <p:cNvCxnSpPr/>
          <p:nvPr/>
        </p:nvCxnSpPr>
        <p:spPr>
          <a:xfrm>
            <a:off x="3785870" y="1428115"/>
            <a:ext cx="0" cy="868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100"/>
          <p:cNvCxnSpPr/>
          <p:nvPr/>
        </p:nvCxnSpPr>
        <p:spPr>
          <a:xfrm>
            <a:off x="5426710" y="1437005"/>
            <a:ext cx="0" cy="85090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a:sym typeface="+mn-ea"/>
              </a:rPr>
              <a:t>Main Experimental Findings: CycleResearcher</a:t>
            </a:r>
          </a:p>
        </p:txBody>
      </p:sp>
      <p:sp>
        <p:nvSpPr>
          <p:cNvPr id="2289" name="Google Shape;2289;p259"/>
          <p:cNvSpPr txBox="1"/>
          <p:nvPr/>
        </p:nvSpPr>
        <p:spPr>
          <a:xfrm>
            <a:off x="354245" y="10403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pic>
        <p:nvPicPr>
          <p:cNvPr id="2" name="图片 1"/>
          <p:cNvPicPr>
            <a:picLocks noChangeAspect="1"/>
          </p:cNvPicPr>
          <p:nvPr/>
        </p:nvPicPr>
        <p:blipFill>
          <a:blip r:embed="rId3"/>
          <a:stretch>
            <a:fillRect/>
          </a:stretch>
        </p:blipFill>
        <p:spPr>
          <a:xfrm>
            <a:off x="1356360" y="1282065"/>
            <a:ext cx="9398000" cy="2149475"/>
          </a:xfrm>
          <a:prstGeom prst="rect">
            <a:avLst/>
          </a:prstGeom>
        </p:spPr>
      </p:pic>
      <p:sp>
        <p:nvSpPr>
          <p:cNvPr id="3" name="文本框 2"/>
          <p:cNvSpPr txBox="1"/>
          <p:nvPr/>
        </p:nvSpPr>
        <p:spPr>
          <a:xfrm>
            <a:off x="826135" y="3904615"/>
            <a:ext cx="10368280" cy="1637665"/>
          </a:xfrm>
          <a:prstGeom prst="rect">
            <a:avLst/>
          </a:prstGeom>
          <a:noFill/>
        </p:spPr>
        <p:txBody>
          <a:bodyPr wrap="square" rtlCol="0" anchor="t">
            <a:spAutoFit/>
          </a:bodyPr>
          <a:lstStyle/>
          <a:p>
            <a:pPr marL="285750" indent="-285750" latinLnBrk="0">
              <a:lnSpc>
                <a:spcPct val="100000"/>
              </a:lnSpc>
              <a:spcBef>
                <a:spcPts val="1000"/>
              </a:spcBef>
              <a:spcAft>
                <a:spcPts val="500"/>
              </a:spcAft>
              <a:buFont typeface="Arial" panose="020B0604020202090204" pitchFamily="34" charset="0"/>
              <a:buChar char="•"/>
            </a:pPr>
            <a:r>
              <a:rPr lang="en-US" altLang="zh-CN" sz="2200" b="1" dirty="0">
                <a:latin typeface="微软雅黑" panose="020B0503020204020204" pitchFamily="34" charset="-122"/>
                <a:ea typeface="微软雅黑" panose="020B0503020204020204" pitchFamily="34" charset="-122"/>
                <a:sym typeface="+mn-ea"/>
              </a:rPr>
              <a:t>results</a:t>
            </a:r>
            <a:r>
              <a:rPr lang="zh-CN" altLang="zh-CN" sz="2200" b="1" dirty="0">
                <a:solidFill>
                  <a:schemeClr val="tx1"/>
                </a:solidFill>
                <a:latin typeface="微软雅黑" panose="020B0503020204020204" pitchFamily="34" charset="-122"/>
                <a:ea typeface="微软雅黑" panose="020B0503020204020204" pitchFamily="34" charset="-122"/>
                <a:sym typeface="+mn-ea"/>
              </a:rPr>
              <a:t>：</a:t>
            </a:r>
            <a:endParaRPr lang="en-US" altLang="en-US" sz="2200" b="1" dirty="0">
              <a:solidFill>
                <a:srgbClr val="5B9BD5"/>
              </a:solidFill>
              <a:latin typeface="微软雅黑" panose="020B0503020204020204" pitchFamily="34" charset="-122"/>
              <a:ea typeface="微软雅黑" panose="020B0503020204020204" pitchFamily="34" charset="-122"/>
            </a:endParaRPr>
          </a:p>
          <a:p>
            <a:pPr marL="742950" lvl="1" indent="-285750" latinLnBrk="0">
              <a:lnSpc>
                <a:spcPct val="100000"/>
              </a:lnSpc>
              <a:spcAft>
                <a:spcPts val="500"/>
              </a:spcAft>
              <a:buClr>
                <a:srgbClr val="000000"/>
              </a:buClr>
              <a:buFont typeface="Arial" panose="020B0604020202090204" pitchFamily="34" charset="0"/>
              <a:buChar char="-"/>
            </a:pPr>
            <a:r>
              <a:rPr lang="en-US" altLang="zh-CN" sz="2200" dirty="0">
                <a:solidFill>
                  <a:schemeClr val="tx1"/>
                </a:solidFill>
                <a:sym typeface="+mn-ea"/>
              </a:rPr>
              <a:t>CycleResearcher scores closer to human preprints than AI Scientist.</a:t>
            </a:r>
            <a:endParaRPr lang="en-US" sz="2200" dirty="0">
              <a:solidFill>
                <a:schemeClr val="tx1"/>
              </a:solidFill>
              <a:sym typeface="+mn-ea"/>
            </a:endParaRPr>
          </a:p>
          <a:p>
            <a:pPr marL="742950" lvl="1" indent="-285750" latinLnBrk="0">
              <a:lnSpc>
                <a:spcPct val="100000"/>
              </a:lnSpc>
              <a:spcAft>
                <a:spcPts val="500"/>
              </a:spcAft>
              <a:buClr>
                <a:srgbClr val="000000"/>
              </a:buClr>
              <a:buFont typeface="Arial" panose="020B0604020202090204" pitchFamily="34" charset="0"/>
              <a:buChar char="-"/>
            </a:pPr>
            <a:r>
              <a:rPr lang="en-US" altLang="zh-CN" sz="2200" dirty="0">
                <a:sym typeface="+mn-ea"/>
              </a:rPr>
              <a:t>Generated papers show competitive quality metrics.</a:t>
            </a:r>
          </a:p>
          <a:p>
            <a:pPr marL="742950" lvl="1" indent="-285750" latinLnBrk="0">
              <a:lnSpc>
                <a:spcPct val="100000"/>
              </a:lnSpc>
              <a:spcAft>
                <a:spcPts val="500"/>
              </a:spcAft>
              <a:buClr>
                <a:srgbClr val="000000"/>
              </a:buClr>
              <a:buFont typeface="Arial" panose="020B0604020202090204" pitchFamily="34" charset="0"/>
              <a:buChar char="-"/>
            </a:pPr>
            <a:r>
              <a:rPr lang="en-US" altLang="zh-CN" sz="2200" dirty="0">
                <a:sym typeface="+mn-ea"/>
              </a:rPr>
              <a:t>Score gap between AI and human experts narrowing.</a:t>
            </a:r>
          </a:p>
        </p:txBody>
      </p:sp>
      <p:sp>
        <p:nvSpPr>
          <p:cNvPr id="8" name="灯片编号占位符 7"/>
          <p:cNvSpPr>
            <a:spLocks noGrp="1"/>
          </p:cNvSpPr>
          <p:nvPr>
            <p:ph type="sldNum" sz="quarter" idx="12"/>
          </p:nvPr>
        </p:nvSpPr>
        <p:spPr/>
        <p:txBody>
          <a:bodyPr/>
          <a:lstStyle/>
          <a:p>
            <a:fld id="{A4911521-5835-3843-8C40-A05C163B5C5F}" type="slidenum">
              <a:rPr lang="en-US" smtClean="0"/>
              <a:t>50</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a:sym typeface="+mn-ea"/>
              </a:rPr>
              <a:t>Main Experimental Findings: CycleResearcher</a:t>
            </a:r>
            <a:endParaRPr lang="zh-CN" altLang="en-US" dirty="0"/>
          </a:p>
        </p:txBody>
      </p:sp>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pic>
        <p:nvPicPr>
          <p:cNvPr id="4" name="图片 3"/>
          <p:cNvPicPr>
            <a:picLocks noChangeAspect="1"/>
          </p:cNvPicPr>
          <p:nvPr/>
        </p:nvPicPr>
        <p:blipFill>
          <a:blip r:embed="rId3"/>
          <a:stretch>
            <a:fillRect/>
          </a:stretch>
        </p:blipFill>
        <p:spPr>
          <a:xfrm>
            <a:off x="6096000" y="1710690"/>
            <a:ext cx="5916930" cy="4143375"/>
          </a:xfrm>
          <a:prstGeom prst="rect">
            <a:avLst/>
          </a:prstGeom>
        </p:spPr>
      </p:pic>
      <p:sp>
        <p:nvSpPr>
          <p:cNvPr id="3" name="文本框 2"/>
          <p:cNvSpPr txBox="1"/>
          <p:nvPr/>
        </p:nvSpPr>
        <p:spPr>
          <a:xfrm>
            <a:off x="38735" y="2409190"/>
            <a:ext cx="10368280" cy="1794510"/>
          </a:xfrm>
          <a:prstGeom prst="rect">
            <a:avLst/>
          </a:prstGeom>
          <a:noFill/>
        </p:spPr>
        <p:txBody>
          <a:bodyPr wrap="square" rtlCol="0" anchor="t">
            <a:spAutoFit/>
          </a:bodyPr>
          <a:lstStyle/>
          <a:p>
            <a:pPr marL="285750" indent="-285750" latinLnBrk="0">
              <a:lnSpc>
                <a:spcPct val="100000"/>
              </a:lnSpc>
              <a:spcBef>
                <a:spcPts val="1000"/>
              </a:spcBef>
              <a:spcAft>
                <a:spcPts val="500"/>
              </a:spcAft>
              <a:buFont typeface="Arial" panose="020B0604020202090204" pitchFamily="34" charset="0"/>
              <a:buChar char="•"/>
            </a:pPr>
            <a:r>
              <a:rPr lang="en-US" altLang="zh-CN" sz="2200" b="1" dirty="0">
                <a:latin typeface="微软雅黑" panose="020B0503020204020204" pitchFamily="34" charset="-122"/>
                <a:ea typeface="微软雅黑" panose="020B0503020204020204" pitchFamily="34" charset="-122"/>
                <a:sym typeface="+mn-ea"/>
              </a:rPr>
              <a:t>results</a:t>
            </a:r>
            <a:r>
              <a:rPr lang="zh-CN" altLang="zh-CN" sz="2200" b="1" dirty="0">
                <a:solidFill>
                  <a:schemeClr val="tx1"/>
                </a:solidFill>
                <a:latin typeface="微软雅黑" panose="020B0503020204020204" pitchFamily="34" charset="-122"/>
                <a:ea typeface="微软雅黑" panose="020B0503020204020204" pitchFamily="34" charset="-122"/>
                <a:sym typeface="+mn-ea"/>
              </a:rPr>
              <a:t>：</a:t>
            </a:r>
            <a:endParaRPr lang="en-US" altLang="en-US" sz="2200" b="1" dirty="0">
              <a:solidFill>
                <a:srgbClr val="5B9BD5"/>
              </a:solidFill>
              <a:latin typeface="微软雅黑" panose="020B0503020204020204" pitchFamily="34" charset="-122"/>
              <a:ea typeface="微软雅黑" panose="020B0503020204020204" pitchFamily="34" charset="-122"/>
            </a:endParaRPr>
          </a:p>
          <a:p>
            <a:pPr marL="742950" lvl="1" indent="-285750" latinLnBrk="0">
              <a:lnSpc>
                <a:spcPct val="100000"/>
              </a:lnSpc>
              <a:spcAft>
                <a:spcPts val="500"/>
              </a:spcAft>
              <a:buClr>
                <a:srgbClr val="000000"/>
              </a:buClr>
              <a:buFont typeface="Arial" panose="020B0604020202090204" pitchFamily="34" charset="0"/>
              <a:buChar char="-"/>
            </a:pPr>
            <a:r>
              <a:rPr lang="en-US" altLang="zh-CN" sz="1800" dirty="0">
                <a:sym typeface="+mn-ea"/>
              </a:rPr>
              <a:t>Outperform AI Scientist across all metrics</a:t>
            </a:r>
          </a:p>
          <a:p>
            <a:pPr marL="742950" lvl="1" indent="-285750" latinLnBrk="0">
              <a:lnSpc>
                <a:spcPct val="100000"/>
              </a:lnSpc>
              <a:spcAft>
                <a:spcPts val="500"/>
              </a:spcAft>
              <a:buClr>
                <a:srgbClr val="000000"/>
              </a:buClr>
              <a:buFont typeface="Arial" panose="020B0604020202090204" pitchFamily="34" charset="0"/>
              <a:buChar char="-"/>
            </a:pPr>
            <a:r>
              <a:rPr lang="en-US" altLang="zh-CN" sz="1800" dirty="0">
                <a:sym typeface="+mn-ea"/>
              </a:rPr>
              <a:t>72B model excels in presentation scores</a:t>
            </a:r>
          </a:p>
          <a:p>
            <a:pPr marL="742950" lvl="1" indent="-285750" latinLnBrk="0">
              <a:lnSpc>
                <a:spcPct val="100000"/>
              </a:lnSpc>
              <a:spcAft>
                <a:spcPts val="500"/>
              </a:spcAft>
              <a:buClr>
                <a:srgbClr val="000000"/>
              </a:buClr>
              <a:buFont typeface="Arial" panose="020B0604020202090204" pitchFamily="34" charset="0"/>
              <a:buChar char="-"/>
            </a:pPr>
            <a:r>
              <a:rPr lang="en-US" altLang="zh-CN" sz="1800" dirty="0">
                <a:sym typeface="+mn-ea"/>
              </a:rPr>
              <a:t>12B model shows strongest contribution scores</a:t>
            </a:r>
          </a:p>
          <a:p>
            <a:pPr marL="742950" lvl="1" indent="-285750" latinLnBrk="0">
              <a:lnSpc>
                <a:spcPct val="100000"/>
              </a:lnSpc>
              <a:spcAft>
                <a:spcPts val="500"/>
              </a:spcAft>
              <a:buClr>
                <a:srgbClr val="000000"/>
              </a:buClr>
              <a:buFont typeface="Arial" panose="020B0604020202090204" pitchFamily="34" charset="0"/>
              <a:buChar char="-"/>
            </a:pPr>
            <a:r>
              <a:rPr lang="en-US" altLang="zh-CN" sz="1800" dirty="0">
                <a:sym typeface="+mn-ea"/>
              </a:rPr>
              <a:t>All models approach preprint-level soundness</a:t>
            </a:r>
          </a:p>
        </p:txBody>
      </p:sp>
      <p:sp>
        <p:nvSpPr>
          <p:cNvPr id="8" name="灯片编号占位符 7"/>
          <p:cNvSpPr>
            <a:spLocks noGrp="1"/>
          </p:cNvSpPr>
          <p:nvPr>
            <p:ph type="sldNum" sz="quarter" idx="12"/>
          </p:nvPr>
        </p:nvSpPr>
        <p:spPr/>
        <p:txBody>
          <a:bodyPr/>
          <a:lstStyle/>
          <a:p>
            <a:fld id="{A4911521-5835-3843-8C40-A05C163B5C5F}" type="slidenum">
              <a:rPr lang="en-US" smtClean="0"/>
              <a:t>51</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52</a:t>
            </a:fld>
            <a:endParaRPr lang="en-US" dirty="0"/>
          </a:p>
        </p:txBody>
      </p:sp>
      <p:sp>
        <p:nvSpPr>
          <p:cNvPr id="4" name="TextBox 6"/>
          <p:cNvSpPr txBox="1"/>
          <p:nvPr/>
        </p:nvSpPr>
        <p:spPr>
          <a:xfrm>
            <a:off x="269869" y="3134203"/>
            <a:ext cx="11652262" cy="2643159"/>
          </a:xfrm>
          <a:prstGeom prst="rect">
            <a:avLst/>
          </a:prstGeom>
          <a:noFill/>
        </p:spPr>
        <p:txBody>
          <a:bodyPr wrap="square" rtlCol="0">
            <a:spAutoFit/>
          </a:bodyPr>
          <a:lstStyle/>
          <a:p>
            <a:pPr marL="800100" lvl="1" indent="-342900" latinLnBrk="0">
              <a:lnSpc>
                <a:spcPct val="120000"/>
              </a:lnSpc>
              <a:buFont typeface="Arial" panose="020B0604020202090204" pitchFamily="34" charset="0"/>
              <a:buChar char="•"/>
            </a:pPr>
            <a:r>
              <a:rPr lang="en-US" altLang="zh-CN" sz="2800" b="1" dirty="0">
                <a:solidFill>
                  <a:schemeClr val="tx1"/>
                </a:solidFill>
                <a:latin typeface="Calibri" panose="020F0502020204030204" pitchFamily="34" charset="0"/>
                <a:cs typeface="Calibri" panose="020F0502020204030204" pitchFamily="34" charset="0"/>
              </a:rPr>
              <a:t>In this talk, I will share some work on</a:t>
            </a:r>
            <a:r>
              <a:rPr lang="en-US" sz="2800" b="1" dirty="0">
                <a:solidFill>
                  <a:schemeClr val="tx1"/>
                </a:solidFill>
                <a:latin typeface="Calibri" panose="020F0502020204030204" pitchFamily="34" charset="0"/>
                <a:cs typeface="Calibri" panose="020F0502020204030204" pitchFamily="34" charset="0"/>
              </a:rPr>
              <a:t>: </a:t>
            </a:r>
            <a:endParaRPr lang="en-US" altLang="zh-CN" sz="2800" dirty="0">
              <a:solidFill>
                <a:schemeClr val="tx1"/>
              </a:solidFill>
            </a:endParaRPr>
          </a:p>
          <a:p>
            <a:pPr marL="1371600" lvl="2" indent="-457200" latinLnBrk="0">
              <a:lnSpc>
                <a:spcPct val="120000"/>
              </a:lnSpc>
              <a:buClr>
                <a:srgbClr val="000000"/>
              </a:buClr>
              <a:buFont typeface="Arial" panose="020B0604020202090204" pitchFamily="34" charset="0"/>
              <a:buChar char="-"/>
            </a:pPr>
            <a:r>
              <a:rPr lang="en-US" altLang="zh-CN" sz="2800" dirty="0"/>
              <a:t>The new publication paradigm</a:t>
            </a:r>
            <a:endParaRPr lang="en-US" altLang="zh-CN" sz="2800" dirty="0">
              <a:solidFill>
                <a:schemeClr val="tx1"/>
              </a:solidFill>
            </a:endParaRPr>
          </a:p>
          <a:p>
            <a:pPr marL="1371600" lvl="2" indent="-457200" latinLnBrk="0">
              <a:lnSpc>
                <a:spcPct val="120000"/>
              </a:lnSpc>
              <a:buClr>
                <a:srgbClr val="000000"/>
              </a:buClr>
              <a:buFont typeface="Arial" panose="020B0604020202090204" pitchFamily="34" charset="0"/>
              <a:buChar char="-"/>
            </a:pPr>
            <a:r>
              <a:rPr lang="en-US" sz="2800" dirty="0"/>
              <a:t>AI-driven research cycle</a:t>
            </a:r>
          </a:p>
          <a:p>
            <a:pPr marL="1371600" lvl="2" indent="-457200" latinLnBrk="0">
              <a:lnSpc>
                <a:spcPct val="120000"/>
              </a:lnSpc>
              <a:buClr>
                <a:srgbClr val="000000"/>
              </a:buClr>
              <a:buFont typeface="Arial" panose="020B0604020202090204" pitchFamily="34" charset="0"/>
              <a:buChar char="-"/>
            </a:pPr>
            <a:r>
              <a:rPr lang="en-US" sz="2800" b="1" dirty="0">
                <a:solidFill>
                  <a:schemeClr val="tx1"/>
                </a:solidFill>
              </a:rPr>
              <a:t>AI scientist</a:t>
            </a:r>
            <a:r>
              <a:rPr lang="en-US" sz="2800" b="1" dirty="0"/>
              <a:t> for AI</a:t>
            </a:r>
          </a:p>
          <a:p>
            <a:pPr marL="1371600" lvl="2" indent="-457200" latinLnBrk="0">
              <a:lnSpc>
                <a:spcPct val="120000"/>
              </a:lnSpc>
              <a:buClr>
                <a:srgbClr val="000000"/>
              </a:buClr>
              <a:buFont typeface="Arial" panose="020B0604020202090204" pitchFamily="34" charset="0"/>
              <a:buChar char="-"/>
            </a:pPr>
            <a:r>
              <a:rPr lang="en-US" sz="2800" dirty="0">
                <a:solidFill>
                  <a:schemeClr val="tx1"/>
                </a:solidFill>
              </a:rPr>
              <a:t>AI scientist for natural science </a:t>
            </a:r>
          </a:p>
        </p:txBody>
      </p:sp>
      <p:sp>
        <p:nvSpPr>
          <p:cNvPr id="5" name="矩形 4"/>
          <p:cNvSpPr/>
          <p:nvPr/>
        </p:nvSpPr>
        <p:spPr>
          <a:xfrm>
            <a:off x="67691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literature survey</a:t>
            </a:r>
          </a:p>
        </p:txBody>
      </p:sp>
      <p:sp>
        <p:nvSpPr>
          <p:cNvPr id="6" name="矩形 5"/>
          <p:cNvSpPr/>
          <p:nvPr/>
        </p:nvSpPr>
        <p:spPr>
          <a:xfrm>
            <a:off x="231775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idea </a:t>
            </a:r>
            <a:endParaRPr lang="en-US" altLang="zh-CN">
              <a:solidFill>
                <a:schemeClr val="tx1"/>
              </a:solidFill>
            </a:endParaRPr>
          </a:p>
          <a:p>
            <a:pPr algn="ctr"/>
            <a:r>
              <a:rPr lang="en-US" altLang="zh-CN">
                <a:solidFill>
                  <a:schemeClr val="tx1"/>
                </a:solidFill>
              </a:rPr>
              <a:t>generation</a:t>
            </a:r>
          </a:p>
        </p:txBody>
      </p:sp>
      <p:sp>
        <p:nvSpPr>
          <p:cNvPr id="7" name="矩形 6"/>
          <p:cNvSpPr/>
          <p:nvPr/>
        </p:nvSpPr>
        <p:spPr>
          <a:xfrm>
            <a:off x="395859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project </a:t>
            </a:r>
            <a:endParaRPr lang="en-US" altLang="zh-CN">
              <a:solidFill>
                <a:schemeClr val="tx1"/>
              </a:solidFill>
            </a:endParaRPr>
          </a:p>
          <a:p>
            <a:pPr algn="ctr"/>
            <a:r>
              <a:rPr lang="en-US" altLang="zh-CN">
                <a:solidFill>
                  <a:schemeClr val="tx1"/>
                </a:solidFill>
              </a:rPr>
              <a:t>design</a:t>
            </a:r>
          </a:p>
        </p:txBody>
      </p:sp>
      <p:sp>
        <p:nvSpPr>
          <p:cNvPr id="8" name="矩形 7"/>
          <p:cNvSpPr/>
          <p:nvPr/>
        </p:nvSpPr>
        <p:spPr>
          <a:xfrm>
            <a:off x="5599430" y="1868170"/>
            <a:ext cx="183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experimentation</a:t>
            </a:r>
          </a:p>
        </p:txBody>
      </p:sp>
      <p:sp>
        <p:nvSpPr>
          <p:cNvPr id="9" name="矩形 8"/>
          <p:cNvSpPr/>
          <p:nvPr/>
        </p:nvSpPr>
        <p:spPr>
          <a:xfrm>
            <a:off x="920559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peer </a:t>
            </a:r>
            <a:r>
              <a:rPr lang="en-US" altLang="zh-CN" sz="2000">
                <a:solidFill>
                  <a:schemeClr val="tx1"/>
                </a:solidFill>
                <a:latin typeface="Times New Roman Regular" panose="02020503050405090304" charset="0"/>
                <a:cs typeface="Times New Roman Regular" panose="02020503050405090304" charset="0"/>
              </a:rPr>
              <a:t>review</a:t>
            </a:r>
          </a:p>
        </p:txBody>
      </p:sp>
      <p:sp>
        <p:nvSpPr>
          <p:cNvPr id="10" name="矩形 9"/>
          <p:cNvSpPr/>
          <p:nvPr/>
        </p:nvSpPr>
        <p:spPr>
          <a:xfrm>
            <a:off x="1062926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social impact</a:t>
            </a:r>
          </a:p>
        </p:txBody>
      </p:sp>
      <p:sp>
        <p:nvSpPr>
          <p:cNvPr id="11" name="矩形 10"/>
          <p:cNvSpPr/>
          <p:nvPr/>
        </p:nvSpPr>
        <p:spPr>
          <a:xfrm>
            <a:off x="7780020" y="186817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write up</a:t>
            </a:r>
          </a:p>
        </p:txBody>
      </p:sp>
      <p:cxnSp>
        <p:nvCxnSpPr>
          <p:cNvPr id="12" name="直接箭头连接符 89"/>
          <p:cNvCxnSpPr>
            <a:stCxn id="5" idx="3"/>
            <a:endCxn id="6" idx="1"/>
          </p:cNvCxnSpPr>
          <p:nvPr/>
        </p:nvCxnSpPr>
        <p:spPr>
          <a:xfrm>
            <a:off x="197294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90"/>
          <p:cNvCxnSpPr>
            <a:stCxn id="6" idx="3"/>
            <a:endCxn id="7" idx="1"/>
          </p:cNvCxnSpPr>
          <p:nvPr/>
        </p:nvCxnSpPr>
        <p:spPr>
          <a:xfrm>
            <a:off x="361378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91"/>
          <p:cNvCxnSpPr>
            <a:stCxn id="7" idx="3"/>
            <a:endCxn id="8" idx="1"/>
          </p:cNvCxnSpPr>
          <p:nvPr/>
        </p:nvCxnSpPr>
        <p:spPr>
          <a:xfrm>
            <a:off x="525462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92"/>
          <p:cNvCxnSpPr>
            <a:stCxn id="8" idx="3"/>
            <a:endCxn id="11" idx="1"/>
          </p:cNvCxnSpPr>
          <p:nvPr/>
        </p:nvCxnSpPr>
        <p:spPr>
          <a:xfrm>
            <a:off x="743521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93"/>
          <p:cNvCxnSpPr>
            <a:stCxn id="11" idx="3"/>
          </p:cNvCxnSpPr>
          <p:nvPr/>
        </p:nvCxnSpPr>
        <p:spPr>
          <a:xfrm>
            <a:off x="8860155" y="2301240"/>
            <a:ext cx="34560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94"/>
          <p:cNvCxnSpPr>
            <a:stCxn id="9" idx="3"/>
          </p:cNvCxnSpPr>
          <p:nvPr/>
        </p:nvCxnSpPr>
        <p:spPr>
          <a:xfrm>
            <a:off x="10285730" y="229235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95"/>
          <p:cNvCxnSpPr/>
          <p:nvPr/>
        </p:nvCxnSpPr>
        <p:spPr>
          <a:xfrm>
            <a:off x="271780" y="2301240"/>
            <a:ext cx="407670" cy="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肘形连接符 18"/>
          <p:cNvCxnSpPr/>
          <p:nvPr/>
        </p:nvCxnSpPr>
        <p:spPr>
          <a:xfrm rot="10800000">
            <a:off x="480695" y="1433195"/>
            <a:ext cx="7122795" cy="866775"/>
          </a:xfrm>
          <a:prstGeom prst="bentConnector3">
            <a:avLst>
              <a:gd name="adj1" fmla="val 0"/>
            </a:avLst>
          </a:prstGeom>
          <a:ln w="19050">
            <a:solidFill>
              <a:schemeClr val="tx1"/>
            </a:solidFill>
            <a:tailEnd type="none"/>
          </a:ln>
        </p:spPr>
        <p:style>
          <a:lnRef idx="2">
            <a:schemeClr val="accent1"/>
          </a:lnRef>
          <a:fillRef idx="0">
            <a:srgbClr val="FFFFFF"/>
          </a:fillRef>
          <a:effectRef idx="0">
            <a:srgbClr val="FFFFFF"/>
          </a:effectRef>
          <a:fontRef idx="minor">
            <a:schemeClr val="tx1"/>
          </a:fontRef>
        </p:style>
      </p:cxnSp>
      <p:cxnSp>
        <p:nvCxnSpPr>
          <p:cNvPr id="20" name="直接箭头连接符 97"/>
          <p:cNvCxnSpPr/>
          <p:nvPr/>
        </p:nvCxnSpPr>
        <p:spPr>
          <a:xfrm>
            <a:off x="485775" y="1432560"/>
            <a:ext cx="0" cy="87058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98"/>
          <p:cNvCxnSpPr/>
          <p:nvPr/>
        </p:nvCxnSpPr>
        <p:spPr>
          <a:xfrm>
            <a:off x="2143125" y="1437005"/>
            <a:ext cx="0" cy="859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99"/>
          <p:cNvCxnSpPr/>
          <p:nvPr/>
        </p:nvCxnSpPr>
        <p:spPr>
          <a:xfrm>
            <a:off x="3785870" y="1428115"/>
            <a:ext cx="0" cy="868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100"/>
          <p:cNvCxnSpPr/>
          <p:nvPr/>
        </p:nvCxnSpPr>
        <p:spPr>
          <a:xfrm>
            <a:off x="5426710" y="1437005"/>
            <a:ext cx="0" cy="85090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10872788" y="352425"/>
            <a:ext cx="795337" cy="293688"/>
          </a:xfrm>
          <a:prstGeom prst="rect">
            <a:avLst/>
          </a:prstGeom>
          <a:solidFill>
            <a:srgbClr val="F19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p:cNvSpPr/>
          <p:nvPr/>
        </p:nvSpPr>
        <p:spPr>
          <a:xfrm flipH="1">
            <a:off x="11837988" y="352425"/>
            <a:ext cx="358775" cy="1963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6149" name="Rectangle 1"/>
          <p:cNvSpPr>
            <a:spLocks noChangeArrowheads="1"/>
          </p:cNvSpPr>
          <p:nvPr/>
        </p:nvSpPr>
        <p:spPr bwMode="auto">
          <a:xfrm>
            <a:off x="342265" y="2001520"/>
            <a:ext cx="1149604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marL="0" indent="0" algn="ctr">
              <a:buNone/>
            </a:pPr>
            <a:r>
              <a:rPr lang="en-US" altLang="zh-CN" sz="3600" b="1" dirty="0">
                <a:effectLst/>
                <a:cs typeface="Calibri" panose="020F0502020204030204" pitchFamily="34" charset="0"/>
                <a:sym typeface="+mn-ea"/>
              </a:rPr>
              <a:t>DeepScientist: </a:t>
            </a:r>
            <a:endParaRPr lang="en-US" altLang="zh-CN" sz="3600" b="1" i="0" dirty="0">
              <a:effectLst/>
              <a:latin typeface="Calibri" panose="020F0502020204030204" pitchFamily="34" charset="0"/>
              <a:cs typeface="Calibri" panose="020F0502020204030204" pitchFamily="34" charset="0"/>
            </a:endParaRPr>
          </a:p>
          <a:p>
            <a:pPr marL="0" indent="0" algn="ctr">
              <a:buNone/>
            </a:pPr>
            <a:r>
              <a:rPr lang="en-US" altLang="zh-CN" sz="3600" b="1" dirty="0">
                <a:effectLst/>
                <a:cs typeface="Calibri" panose="020F0502020204030204" pitchFamily="34" charset="0"/>
                <a:sym typeface="+mn-ea"/>
              </a:rPr>
              <a:t>Advancing Frontier-Pushing Scientific Findings Progressively</a:t>
            </a:r>
            <a:endParaRPr lang="en-US" altLang="zh-CN" sz="3600" b="1" i="0" dirty="0">
              <a:effectLst/>
              <a:latin typeface="Calibri" panose="020F0502020204030204" pitchFamily="34" charset="0"/>
              <a:cs typeface="Calibri" panose="020F0502020204030204" pitchFamily="34" charset="0"/>
            </a:endParaRPr>
          </a:p>
        </p:txBody>
      </p:sp>
      <p:sp>
        <p:nvSpPr>
          <p:cNvPr id="10" name="TextBox 1"/>
          <p:cNvSpPr txBox="1">
            <a:spLocks noChangeArrowheads="1"/>
          </p:cNvSpPr>
          <p:nvPr/>
        </p:nvSpPr>
        <p:spPr bwMode="auto">
          <a:xfrm>
            <a:off x="497259" y="3855014"/>
            <a:ext cx="1119747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a:r>
              <a:rPr lang="en-US" altLang="zh-CN" sz="2400" dirty="0">
                <a:sym typeface="+mn-ea"/>
              </a:rPr>
              <a:t>Yixuan Weng*, Minjun Zhu*, Qiujie Xie, Qiyao Sun, Zhen Lin, Sifan Liu, Yue Zhang</a:t>
            </a:r>
            <a:endParaRPr lang="en-US" altLang="en-US" sz="2400" dirty="0"/>
          </a:p>
        </p:txBody>
      </p:sp>
      <p:pic>
        <p:nvPicPr>
          <p:cNvPr id="27" name="Picture 4" descr="西湖大学校徽图片- 搜狗图片搜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0609" y="5408718"/>
            <a:ext cx="640080" cy="640080"/>
          </a:xfrm>
          <a:prstGeom prst="rect">
            <a:avLst/>
          </a:prstGeom>
          <a:solidFill>
            <a:schemeClr val="accent2">
              <a:lumMod val="20000"/>
              <a:lumOff val="80000"/>
            </a:schemeClr>
          </a:solidFill>
          <a:effectLst/>
        </p:spPr>
      </p:pic>
      <p:sp>
        <p:nvSpPr>
          <p:cNvPr id="28" name="文本框 27"/>
          <p:cNvSpPr txBox="1"/>
          <p:nvPr/>
        </p:nvSpPr>
        <p:spPr>
          <a:xfrm>
            <a:off x="5720802" y="5340912"/>
            <a:ext cx="1232582" cy="707886"/>
          </a:xfrm>
          <a:prstGeom prst="rect">
            <a:avLst/>
          </a:prstGeom>
          <a:noFill/>
        </p:spPr>
        <p:txBody>
          <a:bodyPr wrap="none" rtlCol="0">
            <a:spAutoFit/>
          </a:bodyPr>
          <a:lstStyle/>
          <a:p>
            <a:r>
              <a:rPr lang="en-US" sz="2000" dirty="0"/>
              <a:t>Westlake</a:t>
            </a:r>
          </a:p>
          <a:p>
            <a:r>
              <a:rPr lang="en-US" sz="2000" dirty="0"/>
              <a:t>University</a:t>
            </a:r>
          </a:p>
        </p:txBody>
      </p:sp>
      <p:sp>
        <p:nvSpPr>
          <p:cNvPr id="4" name="文本框 3"/>
          <p:cNvSpPr txBox="1"/>
          <p:nvPr/>
        </p:nvSpPr>
        <p:spPr>
          <a:xfrm>
            <a:off x="7916861" y="5280076"/>
            <a:ext cx="3639185" cy="829945"/>
          </a:xfrm>
          <a:prstGeom prst="rect">
            <a:avLst/>
          </a:prstGeom>
          <a:noFill/>
        </p:spPr>
        <p:txBody>
          <a:bodyPr wrap="none" rtlCol="0">
            <a:spAutoFit/>
          </a:bodyPr>
          <a:lstStyle/>
          <a:p>
            <a:pPr algn="ctr"/>
            <a:r>
              <a:rPr kumimoji="1" lang="en-US" altLang="zh-CN" sz="2400" b="1" dirty="0">
                <a:solidFill>
                  <a:srgbClr val="009DAB"/>
                </a:solidFill>
                <a:latin typeface="微软雅黑" panose="020B0503020204020204" pitchFamily="34" charset="-122"/>
                <a:ea typeface="微软雅黑" panose="020B0503020204020204" pitchFamily="34" charset="-122"/>
              </a:rPr>
              <a:t>http://</a:t>
            </a:r>
            <a:r>
              <a:rPr kumimoji="1" lang="en-US" altLang="zh-CN" sz="2400" b="1" dirty="0" err="1">
                <a:solidFill>
                  <a:srgbClr val="009DAB"/>
                </a:solidFill>
                <a:latin typeface="微软雅黑" panose="020B0503020204020204" pitchFamily="34" charset="-122"/>
                <a:ea typeface="微软雅黑" panose="020B0503020204020204" pitchFamily="34" charset="-122"/>
              </a:rPr>
              <a:t>ai-researcher.cn</a:t>
            </a:r>
          </a:p>
          <a:p>
            <a:pPr algn="ctr"/>
            <a:r>
              <a:rPr kumimoji="1" lang="en-US" altLang="zh-CN" sz="2400" b="1" dirty="0">
                <a:solidFill>
                  <a:srgbClr val="009DAB"/>
                </a:solidFill>
                <a:latin typeface="微软雅黑" panose="020B0503020204020204" pitchFamily="34" charset="-122"/>
                <a:ea typeface="微软雅黑" panose="020B0503020204020204" pitchFamily="34" charset="-122"/>
              </a:rPr>
              <a:t>http://deepscientist.cc</a:t>
            </a:r>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A4911521-5835-3843-8C40-A05C163B5C5F}" type="slidenum">
              <a:rPr lang="en-US" smtClean="0"/>
              <a:t>54</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a:t>
            </a:r>
            <a:endParaRPr lang="zh-CN" altLang="en-US" dirty="0">
              <a:sym typeface="+mn-ea"/>
            </a:endParaRPr>
          </a:p>
        </p:txBody>
      </p:sp>
      <p:sp>
        <p:nvSpPr>
          <p:cNvPr id="20" name="内容占位符 9"/>
          <p:cNvSpPr>
            <a:spLocks noGrp="1"/>
          </p:cNvSpPr>
          <p:nvPr/>
        </p:nvSpPr>
        <p:spPr>
          <a:xfrm>
            <a:off x="0" y="6246581"/>
            <a:ext cx="12192000" cy="246832"/>
          </a:xfrm>
        </p:spPr>
        <p:txBody>
          <a:bodyPr anchor="b">
            <a:noAutofit/>
          </a:bodyPr>
          <a:lstStyle>
            <a:lvl1pPr marL="0" indent="0" algn="l" rtl="0" eaLnBrk="0" fontAlgn="base" hangingPunct="0">
              <a:lnSpc>
                <a:spcPct val="100000"/>
              </a:lnSpc>
              <a:spcBef>
                <a:spcPts val="0"/>
              </a:spcBef>
              <a:spcAft>
                <a:spcPct val="0"/>
              </a:spcAft>
              <a:buFont typeface="Arial" panose="020B0604020202090204" pitchFamily="34" charset="0"/>
              <a:buNone/>
              <a:defRPr sz="1000" kern="1200" baseline="0">
                <a:solidFill>
                  <a:schemeClr val="tx1"/>
                </a:solidFill>
                <a:latin typeface="微软雅黑" panose="020B0503020204020204" pitchFamily="34" charset="-122"/>
                <a:ea typeface="微软雅黑" panose="020B0503020204020204" pitchFamily="34" charset="-122"/>
                <a:cs typeface="+mn-cs"/>
              </a:defRPr>
            </a:lvl1pPr>
            <a:lvl2pPr marL="457200" indent="0" algn="l" rtl="0" eaLnBrk="0" fontAlgn="base" hangingPunct="0">
              <a:lnSpc>
                <a:spcPct val="90000"/>
              </a:lnSpc>
              <a:spcBef>
                <a:spcPts val="500"/>
              </a:spcBef>
              <a:spcAft>
                <a:spcPct val="0"/>
              </a:spcAft>
              <a:buFont typeface="Arial" panose="020B0604020202090204" pitchFamily="34" charset="0"/>
              <a:buNone/>
              <a:defRPr sz="1000" kern="1200">
                <a:solidFill>
                  <a:schemeClr val="tx1"/>
                </a:solidFill>
                <a:latin typeface="+mn-lt"/>
                <a:ea typeface="+mn-ea"/>
                <a:cs typeface="+mn-cs"/>
              </a:defRPr>
            </a:lvl2pPr>
            <a:lvl3pPr marL="914400" indent="0" algn="l" rtl="0" eaLnBrk="0" fontAlgn="base" hangingPunct="0">
              <a:lnSpc>
                <a:spcPct val="90000"/>
              </a:lnSpc>
              <a:spcBef>
                <a:spcPts val="500"/>
              </a:spcBef>
              <a:spcAft>
                <a:spcPct val="0"/>
              </a:spcAft>
              <a:buFont typeface="Arial" panose="020B0604020202090204" pitchFamily="34" charset="0"/>
              <a:buNone/>
              <a:defRPr sz="1000" kern="1200">
                <a:solidFill>
                  <a:schemeClr val="tx1"/>
                </a:solidFill>
                <a:latin typeface="+mn-lt"/>
                <a:ea typeface="+mn-ea"/>
                <a:cs typeface="+mn-cs"/>
              </a:defRPr>
            </a:lvl3pPr>
            <a:lvl4pPr marL="1371600" indent="0" algn="l" rtl="0" eaLnBrk="0" fontAlgn="base" hangingPunct="0">
              <a:lnSpc>
                <a:spcPct val="90000"/>
              </a:lnSpc>
              <a:spcBef>
                <a:spcPts val="500"/>
              </a:spcBef>
              <a:spcAft>
                <a:spcPct val="0"/>
              </a:spcAft>
              <a:buFont typeface="Arial" panose="020B0604020202090204" pitchFamily="34" charset="0"/>
              <a:buNone/>
              <a:defRPr sz="1000" kern="1200">
                <a:solidFill>
                  <a:schemeClr val="tx1"/>
                </a:solidFill>
                <a:latin typeface="+mn-lt"/>
                <a:ea typeface="+mn-ea"/>
                <a:cs typeface="+mn-cs"/>
              </a:defRPr>
            </a:lvl4pPr>
            <a:lvl5pPr marL="1828800" indent="0" algn="l" rtl="0" eaLnBrk="0" fontAlgn="base" hangingPunct="0">
              <a:lnSpc>
                <a:spcPct val="90000"/>
              </a:lnSpc>
              <a:spcBef>
                <a:spcPts val="500"/>
              </a:spcBef>
              <a:spcAft>
                <a:spcPct val="0"/>
              </a:spcAft>
              <a:buFont typeface="Arial" panose="020B060402020209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dirty="0"/>
              <a:t> </a:t>
            </a:r>
            <a:endParaRPr lang="zh-CN" altLang="en-US" dirty="0"/>
          </a:p>
        </p:txBody>
      </p:sp>
      <p:sp>
        <p:nvSpPr>
          <p:cNvPr id="41" name="文本框 40"/>
          <p:cNvSpPr txBox="1"/>
          <p:nvPr/>
        </p:nvSpPr>
        <p:spPr>
          <a:xfrm>
            <a:off x="540385" y="1623060"/>
            <a:ext cx="11568430" cy="2553335"/>
          </a:xfrm>
          <a:prstGeom prst="rect">
            <a:avLst/>
          </a:prstGeom>
        </p:spPr>
        <p:txBody>
          <a:bodyPr wrap="square">
            <a:spAutoFit/>
          </a:bodyPr>
          <a:lstStyle/>
          <a:p>
            <a:pPr marL="457200" indent="-457200">
              <a:buFont typeface="Arial" panose="020B0604020202090204" pitchFamily="34" charset="0"/>
              <a:buAutoNum type="arabicPeriod"/>
            </a:pPr>
            <a:r>
              <a:rPr lang="en-US" altLang="zh-CN" sz="2000" b="1"/>
              <a:t>Strategize &amp; Hypothesize: </a:t>
            </a:r>
            <a:r>
              <a:rPr lang="en-US" altLang="zh-CN" sz="2000"/>
              <a:t>The system analyzes its existing knowledge base to generate a multitude of new research ideas and then uses a low-cost "LLM reviewer" to rapidly perform an initial screening.</a:t>
            </a:r>
          </a:p>
          <a:p>
            <a:pPr marL="457200" indent="-457200">
              <a:buFont typeface="Arial" panose="020B0604020202090204" pitchFamily="34" charset="0"/>
              <a:buAutoNum type="arabicPeriod"/>
            </a:pPr>
            <a:endParaRPr lang="en-US" altLang="zh-CN" sz="2000"/>
          </a:p>
          <a:p>
            <a:pPr marL="457200" indent="-457200">
              <a:buFont typeface="Arial" panose="020B0604020202090204" pitchFamily="34" charset="0"/>
              <a:buAutoNum type="arabicPeriod"/>
            </a:pPr>
            <a:r>
              <a:rPr lang="en-US" altLang="zh-CN" sz="2000" b="1"/>
              <a:t>Implement &amp; Verify:</a:t>
            </a:r>
            <a:r>
              <a:rPr lang="en-US" altLang="zh-CN" sz="2000"/>
              <a:t> Using the UCB algorithm, the system selects the most promising idea and deploys a coding agent to implement it in a real codebase and validate its effectiveness through experimentation.</a:t>
            </a:r>
          </a:p>
          <a:p>
            <a:pPr marL="457200" indent="-457200">
              <a:buFont typeface="Arial" panose="020B0604020202090204" pitchFamily="34" charset="0"/>
              <a:buAutoNum type="arabicPeriod"/>
            </a:pPr>
            <a:endParaRPr lang="en-US" altLang="zh-CN" sz="2000"/>
          </a:p>
          <a:p>
            <a:pPr marL="457200" indent="-457200">
              <a:buFont typeface="Arial" panose="020B0604020202090204" pitchFamily="34" charset="0"/>
              <a:buAutoNum type="arabicPeriod"/>
            </a:pPr>
            <a:r>
              <a:rPr lang="en-US" altLang="zh-CN" sz="2000" b="1"/>
              <a:t>Analyze &amp; Report: </a:t>
            </a:r>
            <a:r>
              <a:rPr lang="en-US" altLang="zh-CN" sz="2000"/>
              <a:t>For a successfully validated discovery, the system conducts deeper analytical experiments and ultimately synthesizes all results to automatically write a complete research paper.</a:t>
            </a:r>
          </a:p>
        </p:txBody>
      </p:sp>
      <p:pic>
        <p:nvPicPr>
          <p:cNvPr id="42" name="图片 4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515235" y="4319905"/>
            <a:ext cx="7334250" cy="1181100"/>
          </a:xfrm>
          <a:prstGeom prst="rect">
            <a:avLst/>
          </a:prstGeom>
        </p:spPr>
      </p:pic>
      <p:cxnSp>
        <p:nvCxnSpPr>
          <p:cNvPr id="43" name="直接箭头连接符 42"/>
          <p:cNvCxnSpPr/>
          <p:nvPr/>
        </p:nvCxnSpPr>
        <p:spPr>
          <a:xfrm>
            <a:off x="255905" y="1862455"/>
            <a:ext cx="0" cy="2074545"/>
          </a:xfrm>
          <a:prstGeom prst="straightConnector1">
            <a:avLst/>
          </a:prstGeom>
          <a:ln w="571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4" name="圆角矩形 43"/>
          <p:cNvSpPr/>
          <p:nvPr/>
        </p:nvSpPr>
        <p:spPr>
          <a:xfrm>
            <a:off x="1422400" y="5824855"/>
            <a:ext cx="9636760"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Model scientific discovery as Bayesian Optimization, where only promising findings advance to higher-fidelity validation, balancing exploration and exploitation.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sp>
        <p:nvSpPr>
          <p:cNvPr id="8" name="灯片编号占位符 7"/>
          <p:cNvSpPr>
            <a:spLocks noGrp="1"/>
          </p:cNvSpPr>
          <p:nvPr>
            <p:ph type="sldNum" sz="quarter" idx="12"/>
          </p:nvPr>
        </p:nvSpPr>
        <p:spPr/>
        <p:txBody>
          <a:bodyPr/>
          <a:lstStyle/>
          <a:p>
            <a:fld id="{A4911521-5835-3843-8C40-A05C163B5C5F}" type="slidenum">
              <a:rPr lang="en-US" smtClean="0"/>
              <a:t>55</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10" name="内容占位符 9"/>
          <p:cNvSpPr>
            <a:spLocks noGrp="1"/>
          </p:cNvSpPr>
          <p:nvPr/>
        </p:nvSpPr>
        <p:spPr>
          <a:xfrm>
            <a:off x="0" y="6246581"/>
            <a:ext cx="12192000" cy="246832"/>
          </a:xfrm>
        </p:spPr>
        <p:txBody>
          <a:bodyPr anchor="b">
            <a:noAutofit/>
          </a:bodyPr>
          <a:lstStyle>
            <a:lvl1pPr marL="0" indent="0" algn="l" rtl="0" eaLnBrk="0" fontAlgn="base" hangingPunct="0">
              <a:lnSpc>
                <a:spcPct val="100000"/>
              </a:lnSpc>
              <a:spcBef>
                <a:spcPts val="0"/>
              </a:spcBef>
              <a:spcAft>
                <a:spcPct val="0"/>
              </a:spcAft>
              <a:buFont typeface="Arial" panose="020B0604020202090204" pitchFamily="34" charset="0"/>
              <a:buNone/>
              <a:defRPr sz="1000" kern="1200" baseline="0">
                <a:solidFill>
                  <a:schemeClr val="tx1"/>
                </a:solidFill>
                <a:latin typeface="微软雅黑" panose="020B0503020204020204" pitchFamily="34" charset="-122"/>
                <a:ea typeface="微软雅黑" panose="020B0503020204020204" pitchFamily="34" charset="-122"/>
                <a:cs typeface="+mn-cs"/>
              </a:defRPr>
            </a:lvl1pPr>
            <a:lvl2pPr marL="457200" indent="0" algn="l" rtl="0" eaLnBrk="0" fontAlgn="base" hangingPunct="0">
              <a:lnSpc>
                <a:spcPct val="90000"/>
              </a:lnSpc>
              <a:spcBef>
                <a:spcPts val="500"/>
              </a:spcBef>
              <a:spcAft>
                <a:spcPct val="0"/>
              </a:spcAft>
              <a:buFont typeface="Arial" panose="020B0604020202090204" pitchFamily="34" charset="0"/>
              <a:buNone/>
              <a:defRPr sz="1000" kern="1200">
                <a:solidFill>
                  <a:schemeClr val="tx1"/>
                </a:solidFill>
                <a:latin typeface="+mn-lt"/>
                <a:ea typeface="+mn-ea"/>
                <a:cs typeface="+mn-cs"/>
              </a:defRPr>
            </a:lvl2pPr>
            <a:lvl3pPr marL="914400" indent="0" algn="l" rtl="0" eaLnBrk="0" fontAlgn="base" hangingPunct="0">
              <a:lnSpc>
                <a:spcPct val="90000"/>
              </a:lnSpc>
              <a:spcBef>
                <a:spcPts val="500"/>
              </a:spcBef>
              <a:spcAft>
                <a:spcPct val="0"/>
              </a:spcAft>
              <a:buFont typeface="Arial" panose="020B0604020202090204" pitchFamily="34" charset="0"/>
              <a:buNone/>
              <a:defRPr sz="1000" kern="1200">
                <a:solidFill>
                  <a:schemeClr val="tx1"/>
                </a:solidFill>
                <a:latin typeface="+mn-lt"/>
                <a:ea typeface="+mn-ea"/>
                <a:cs typeface="+mn-cs"/>
              </a:defRPr>
            </a:lvl3pPr>
            <a:lvl4pPr marL="1371600" indent="0" algn="l" rtl="0" eaLnBrk="0" fontAlgn="base" hangingPunct="0">
              <a:lnSpc>
                <a:spcPct val="90000"/>
              </a:lnSpc>
              <a:spcBef>
                <a:spcPts val="500"/>
              </a:spcBef>
              <a:spcAft>
                <a:spcPct val="0"/>
              </a:spcAft>
              <a:buFont typeface="Arial" panose="020B0604020202090204" pitchFamily="34" charset="0"/>
              <a:buNone/>
              <a:defRPr sz="1000" kern="1200">
                <a:solidFill>
                  <a:schemeClr val="tx1"/>
                </a:solidFill>
                <a:latin typeface="+mn-lt"/>
                <a:ea typeface="+mn-ea"/>
                <a:cs typeface="+mn-cs"/>
              </a:defRPr>
            </a:lvl4pPr>
            <a:lvl5pPr marL="1828800" indent="0" algn="l" rtl="0" eaLnBrk="0" fontAlgn="base" hangingPunct="0">
              <a:lnSpc>
                <a:spcPct val="90000"/>
              </a:lnSpc>
              <a:spcBef>
                <a:spcPts val="500"/>
              </a:spcBef>
              <a:spcAft>
                <a:spcPct val="0"/>
              </a:spcAft>
              <a:buFont typeface="Arial" panose="020B060402020209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dirty="0"/>
              <a:t> </a:t>
            </a:r>
            <a:endParaRPr lang="zh-CN" altLang="en-US" dirty="0"/>
          </a:p>
        </p:txBody>
      </p:sp>
      <p:sp>
        <p:nvSpPr>
          <p:cNvPr id="2" name="圆角矩形 1"/>
          <p:cNvSpPr/>
          <p:nvPr/>
        </p:nvSpPr>
        <p:spPr>
          <a:xfrm>
            <a:off x="1422400" y="5824855"/>
            <a:ext cx="9636760"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Model scientific discovery as Bayesian Optimization, where only promising findings advance to higher-fidelity validation, balancing exploration and exploitation. </a:t>
            </a:r>
          </a:p>
        </p:txBody>
      </p:sp>
      <p:pic>
        <p:nvPicPr>
          <p:cNvPr id="3" name="图片 2" descr="图片1"/>
          <p:cNvPicPr>
            <a:picLocks noChangeAspect="1"/>
          </p:cNvPicPr>
          <p:nvPr/>
        </p:nvPicPr>
        <p:blipFill>
          <a:blip r:embed="rId3"/>
          <a:stretch>
            <a:fillRect/>
          </a:stretch>
        </p:blipFill>
        <p:spPr>
          <a:xfrm>
            <a:off x="1845310" y="1080135"/>
            <a:ext cx="8790940" cy="4582795"/>
          </a:xfrm>
          <a:prstGeom prst="rect">
            <a:avLst/>
          </a:prstGeom>
        </p:spPr>
      </p:pic>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a:t>
            </a:r>
            <a:endParaRPr lang="zh-CN" altLang="en-US" dirty="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sp>
        <p:nvSpPr>
          <p:cNvPr id="8" name="灯片编号占位符 7"/>
          <p:cNvSpPr>
            <a:spLocks noGrp="1"/>
          </p:cNvSpPr>
          <p:nvPr>
            <p:ph type="sldNum" sz="quarter" idx="12"/>
          </p:nvPr>
        </p:nvSpPr>
        <p:spPr/>
        <p:txBody>
          <a:bodyPr/>
          <a:lstStyle/>
          <a:p>
            <a:fld id="{A4911521-5835-3843-8C40-A05C163B5C5F}" type="slidenum">
              <a:rPr lang="en-US" smtClean="0"/>
              <a:t>56</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2" name="圆角矩形 1"/>
          <p:cNvSpPr/>
          <p:nvPr/>
        </p:nvSpPr>
        <p:spPr>
          <a:xfrm>
            <a:off x="1422400" y="5824855"/>
            <a:ext cx="9636760"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Selected three frontier tasks from human researchers as starting points for DeepScientist. </a:t>
            </a:r>
          </a:p>
        </p:txBody>
      </p:sp>
      <p:sp>
        <p:nvSpPr>
          <p:cNvPr id="3" name="文本框 2"/>
          <p:cNvSpPr txBox="1"/>
          <p:nvPr/>
        </p:nvSpPr>
        <p:spPr>
          <a:xfrm>
            <a:off x="466090" y="3686175"/>
            <a:ext cx="11550015" cy="1588770"/>
          </a:xfrm>
          <a:prstGeom prst="rect">
            <a:avLst/>
          </a:prstGeom>
        </p:spPr>
        <p:txBody>
          <a:bodyPr wrap="square">
            <a:noAutofit/>
          </a:bodyPr>
          <a:lstStyle/>
          <a:p>
            <a:pPr marL="342900" indent="-342900">
              <a:lnSpc>
                <a:spcPct val="120000"/>
              </a:lnSpc>
              <a:buFont typeface="Arial" panose="020B0604020202090204" pitchFamily="34" charset="0"/>
              <a:buChar char="•"/>
            </a:pPr>
            <a:r>
              <a:rPr lang="en-US" altLang="zh-CN" sz="2000" b="1"/>
              <a:t>Agent Failure Attribution:</a:t>
            </a:r>
            <a:r>
              <a:rPr lang="en-US" altLang="zh-CN" sz="2000"/>
              <a:t> Identifying which agent in a multi-agent system caused a task to fail and when.</a:t>
            </a:r>
          </a:p>
          <a:p>
            <a:pPr marL="342900" indent="-342900">
              <a:lnSpc>
                <a:spcPct val="120000"/>
              </a:lnSpc>
              <a:buFont typeface="Arial" panose="020B0604020202090204" pitchFamily="34" charset="0"/>
              <a:buChar char="•"/>
            </a:pPr>
            <a:r>
              <a:rPr lang="en-US" altLang="zh-CN" sz="2000" b="1"/>
              <a:t>LLM Inference Acceleration:</a:t>
            </a:r>
            <a:r>
              <a:rPr lang="en-US" altLang="zh-CN" sz="2000"/>
              <a:t> A field focused on maximizing throughput and reducing latency during LLM inference processing.</a:t>
            </a:r>
          </a:p>
          <a:p>
            <a:pPr marL="342900" indent="-342900">
              <a:lnSpc>
                <a:spcPct val="120000"/>
              </a:lnSpc>
              <a:buFont typeface="Arial" panose="020B0604020202090204" pitchFamily="34" charset="0"/>
              <a:buChar char="•"/>
            </a:pPr>
            <a:r>
              <a:rPr lang="en-US" altLang="zh-CN" sz="2000" b="1"/>
              <a:t>AI Text Detection:</a:t>
            </a:r>
            <a:r>
              <a:rPr lang="en-US" altLang="zh-CN" sz="2000"/>
              <a:t> Determining whether a given piece of text was written by a human or an AI.</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66090" y="1592580"/>
            <a:ext cx="11420475" cy="1671320"/>
          </a:xfrm>
          <a:prstGeom prst="rect">
            <a:avLst/>
          </a:prstGeom>
        </p:spPr>
      </p:pic>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a:t>
            </a:r>
            <a:endParaRPr lang="zh-CN" altLang="en-US" dirty="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sp>
        <p:nvSpPr>
          <p:cNvPr id="8" name="灯片编号占位符 7"/>
          <p:cNvSpPr>
            <a:spLocks noGrp="1"/>
          </p:cNvSpPr>
          <p:nvPr>
            <p:ph type="sldNum" sz="quarter" idx="12"/>
          </p:nvPr>
        </p:nvSpPr>
        <p:spPr/>
        <p:txBody>
          <a:bodyPr/>
          <a:lstStyle/>
          <a:p>
            <a:fld id="{A4911521-5835-3843-8C40-A05C163B5C5F}" type="slidenum">
              <a:rPr lang="en-US" smtClean="0"/>
              <a:t>57</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a:t>
            </a:r>
            <a:endParaRPr lang="zh-CN" altLang="en-US" dirty="0">
              <a:sym typeface="+mn-ea"/>
            </a:endParaRPr>
          </a:p>
        </p:txBody>
      </p:sp>
      <p:pic>
        <p:nvPicPr>
          <p:cNvPr id="3" name="图片 2"/>
          <p:cNvPicPr>
            <a:picLocks noChangeAspect="1"/>
          </p:cNvPicPr>
          <p:nvPr/>
        </p:nvPicPr>
        <p:blipFill>
          <a:blip r:embed="rId3">
            <a:clrChange>
              <a:clrFrom>
                <a:srgbClr val="FEFEFE">
                  <a:alpha val="100000"/>
                </a:srgbClr>
              </a:clrFrom>
              <a:clrTo>
                <a:srgbClr val="FEFEFE">
                  <a:alpha val="100000"/>
                  <a:alpha val="0"/>
                </a:srgbClr>
              </a:clrTo>
            </a:clrChange>
          </a:blip>
          <a:stretch>
            <a:fillRect/>
          </a:stretch>
        </p:blipFill>
        <p:spPr>
          <a:xfrm>
            <a:off x="1289050" y="991235"/>
            <a:ext cx="9613900" cy="5410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sp>
        <p:nvSpPr>
          <p:cNvPr id="8" name="灯片编号占位符 7"/>
          <p:cNvSpPr>
            <a:spLocks noGrp="1"/>
          </p:cNvSpPr>
          <p:nvPr>
            <p:ph type="sldNum" sz="quarter" idx="12"/>
          </p:nvPr>
        </p:nvSpPr>
        <p:spPr/>
        <p:txBody>
          <a:bodyPr/>
          <a:lstStyle/>
          <a:p>
            <a:fld id="{A4911521-5835-3843-8C40-A05C163B5C5F}" type="slidenum">
              <a:rPr lang="en-US" smtClean="0"/>
              <a:t>58</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2" name="圆角矩形 1"/>
          <p:cNvSpPr/>
          <p:nvPr/>
        </p:nvSpPr>
        <p:spPr>
          <a:xfrm>
            <a:off x="1422400" y="5824855"/>
            <a:ext cx="9636760"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Drives hundreds of studies in parallel, enabling large-scale discovery at a speed surpassing human experts. </a:t>
            </a:r>
          </a:p>
        </p:txBody>
      </p:sp>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a:t>
            </a:r>
            <a:endParaRPr lang="zh-CN" altLang="en-US" dirty="0">
              <a:sym typeface="+mn-ea"/>
            </a:endParaRPr>
          </a:p>
        </p:txBody>
      </p:sp>
      <p:pic>
        <p:nvPicPr>
          <p:cNvPr id="5" name="图片 4"/>
          <p:cNvPicPr>
            <a:picLocks noChangeAspect="1"/>
          </p:cNvPicPr>
          <p:nvPr/>
        </p:nvPicPr>
        <p:blipFill>
          <a:blip r:embed="rId3">
            <a:clrChange>
              <a:clrFrom>
                <a:srgbClr val="FEFEFE">
                  <a:alpha val="100000"/>
                </a:srgbClr>
              </a:clrFrom>
              <a:clrTo>
                <a:srgbClr val="FEFEFE">
                  <a:alpha val="100000"/>
                  <a:alpha val="0"/>
                </a:srgbClr>
              </a:clrTo>
            </a:clrChange>
          </a:blip>
          <a:stretch>
            <a:fillRect/>
          </a:stretch>
        </p:blipFill>
        <p:spPr>
          <a:xfrm>
            <a:off x="1857375" y="953135"/>
            <a:ext cx="8494395" cy="478028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sp>
        <p:nvSpPr>
          <p:cNvPr id="8" name="灯片编号占位符 7"/>
          <p:cNvSpPr>
            <a:spLocks noGrp="1"/>
          </p:cNvSpPr>
          <p:nvPr>
            <p:ph type="sldNum" sz="quarter" idx="12"/>
          </p:nvPr>
        </p:nvSpPr>
        <p:spPr/>
        <p:txBody>
          <a:bodyPr/>
          <a:lstStyle/>
          <a:p>
            <a:fld id="{A4911521-5835-3843-8C40-A05C163B5C5F}" type="slidenum">
              <a:rPr lang="en-US" smtClean="0"/>
              <a:t>59</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2" name="圆角矩形 1"/>
          <p:cNvSpPr/>
          <p:nvPr/>
        </p:nvSpPr>
        <p:spPr>
          <a:xfrm>
            <a:off x="1422400" y="5824855"/>
            <a:ext cx="9636760"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Ultimately produces scientific findings and research papers that push the human frontier. </a:t>
            </a:r>
          </a:p>
        </p:txBody>
      </p:sp>
      <p:pic>
        <p:nvPicPr>
          <p:cNvPr id="3" name="图片 2"/>
          <p:cNvPicPr>
            <a:picLocks noChangeAspect="1"/>
          </p:cNvPicPr>
          <p:nvPr/>
        </p:nvPicPr>
        <p:blipFill>
          <a:blip r:embed="rId3"/>
          <a:stretch>
            <a:fillRect/>
          </a:stretch>
        </p:blipFill>
        <p:spPr>
          <a:xfrm>
            <a:off x="325120" y="1062355"/>
            <a:ext cx="2857500" cy="3917315"/>
          </a:xfrm>
          <a:prstGeom prst="rect">
            <a:avLst/>
          </a:prstGeom>
        </p:spPr>
      </p:pic>
      <p:pic>
        <p:nvPicPr>
          <p:cNvPr id="4" name="图片 3"/>
          <p:cNvPicPr>
            <a:picLocks noChangeAspect="1"/>
          </p:cNvPicPr>
          <p:nvPr/>
        </p:nvPicPr>
        <p:blipFill>
          <a:blip r:embed="rId4"/>
          <a:stretch>
            <a:fillRect/>
          </a:stretch>
        </p:blipFill>
        <p:spPr>
          <a:xfrm>
            <a:off x="3263900" y="1062355"/>
            <a:ext cx="2800985" cy="3917315"/>
          </a:xfrm>
          <a:prstGeom prst="rect">
            <a:avLst/>
          </a:prstGeom>
        </p:spPr>
      </p:pic>
      <p:pic>
        <p:nvPicPr>
          <p:cNvPr id="5" name="图片 4"/>
          <p:cNvPicPr>
            <a:picLocks noChangeAspect="1"/>
          </p:cNvPicPr>
          <p:nvPr/>
        </p:nvPicPr>
        <p:blipFill>
          <a:blip r:embed="rId5"/>
          <a:stretch>
            <a:fillRect/>
          </a:stretch>
        </p:blipFill>
        <p:spPr>
          <a:xfrm>
            <a:off x="6146165" y="1062355"/>
            <a:ext cx="2752725" cy="3917950"/>
          </a:xfrm>
          <a:prstGeom prst="rect">
            <a:avLst/>
          </a:prstGeom>
        </p:spPr>
      </p:pic>
      <p:pic>
        <p:nvPicPr>
          <p:cNvPr id="6" name="图片 5"/>
          <p:cNvPicPr>
            <a:picLocks noChangeAspect="1"/>
          </p:cNvPicPr>
          <p:nvPr/>
        </p:nvPicPr>
        <p:blipFill>
          <a:blip r:embed="rId6"/>
          <a:stretch>
            <a:fillRect/>
          </a:stretch>
        </p:blipFill>
        <p:spPr>
          <a:xfrm>
            <a:off x="8980170" y="1062355"/>
            <a:ext cx="2844165" cy="3917950"/>
          </a:xfrm>
          <a:prstGeom prst="rect">
            <a:avLst/>
          </a:prstGeom>
        </p:spPr>
      </p:pic>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a:t>
            </a:r>
            <a:endParaRPr lang="zh-CN" altLang="en-US" dirty="0">
              <a:sym typeface="+mn-ea"/>
            </a:endParaRPr>
          </a:p>
        </p:txBody>
      </p:sp>
      <p:sp>
        <p:nvSpPr>
          <p:cNvPr id="9" name="矩形 8"/>
          <p:cNvSpPr/>
          <p:nvPr/>
        </p:nvSpPr>
        <p:spPr>
          <a:xfrm>
            <a:off x="546100" y="2998470"/>
            <a:ext cx="11388725" cy="2455545"/>
          </a:xfrm>
          <a:prstGeom prst="rect">
            <a:avLst/>
          </a:prstGeom>
          <a:solidFill>
            <a:schemeClr val="bg1">
              <a:alpha val="8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5" name="图片 14" descr="httpsarxiv.orgpdf2509.10401"/>
          <p:cNvPicPr>
            <a:picLocks noChangeAspect="1"/>
          </p:cNvPicPr>
          <p:nvPr/>
        </p:nvPicPr>
        <p:blipFill>
          <a:blip r:embed="rId7"/>
          <a:stretch>
            <a:fillRect/>
          </a:stretch>
        </p:blipFill>
        <p:spPr>
          <a:xfrm>
            <a:off x="1457325" y="3219450"/>
            <a:ext cx="2188210" cy="2188210"/>
          </a:xfrm>
          <a:prstGeom prst="rect">
            <a:avLst/>
          </a:prstGeom>
        </p:spPr>
      </p:pic>
      <p:pic>
        <p:nvPicPr>
          <p:cNvPr id="20" name="图片 19" descr="httpsarxiv.orgpdf2507.23577 (2)"/>
          <p:cNvPicPr>
            <a:picLocks noChangeAspect="1"/>
          </p:cNvPicPr>
          <p:nvPr/>
        </p:nvPicPr>
        <p:blipFill>
          <a:blip r:embed="rId8"/>
          <a:stretch>
            <a:fillRect/>
          </a:stretch>
        </p:blipFill>
        <p:spPr>
          <a:xfrm>
            <a:off x="8635365" y="3219450"/>
            <a:ext cx="2187575" cy="2187575"/>
          </a:xfrm>
          <a:prstGeom prst="rect">
            <a:avLst/>
          </a:prstGeom>
        </p:spPr>
      </p:pic>
      <p:pic>
        <p:nvPicPr>
          <p:cNvPr id="21" name="图片 20" descr="httpsarxiv.orgpdf2508.01754"/>
          <p:cNvPicPr>
            <a:picLocks noChangeAspect="1"/>
          </p:cNvPicPr>
          <p:nvPr/>
        </p:nvPicPr>
        <p:blipFill>
          <a:blip r:embed="rId9"/>
          <a:stretch>
            <a:fillRect/>
          </a:stretch>
        </p:blipFill>
        <p:spPr>
          <a:xfrm>
            <a:off x="5034915" y="3219450"/>
            <a:ext cx="2211070" cy="2211070"/>
          </a:xfrm>
          <a:prstGeom prst="rect">
            <a:avLst/>
          </a:prstGeom>
        </p:spPr>
      </p:pic>
      <p:sp>
        <p:nvSpPr>
          <p:cNvPr id="16" name="文本框 15"/>
          <p:cNvSpPr txBox="1"/>
          <p:nvPr/>
        </p:nvSpPr>
        <p:spPr>
          <a:xfrm>
            <a:off x="1821815" y="5310505"/>
            <a:ext cx="1458595" cy="460375"/>
          </a:xfrm>
          <a:prstGeom prst="rect">
            <a:avLst/>
          </a:prstGeom>
          <a:noFill/>
        </p:spPr>
        <p:txBody>
          <a:bodyPr wrap="square" rtlCol="0" anchor="t">
            <a:spAutoFit/>
          </a:bodyPr>
          <a:lstStyle/>
          <a:p>
            <a:pPr algn="ct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Paper 1</a:t>
            </a:r>
          </a:p>
        </p:txBody>
      </p:sp>
      <p:sp>
        <p:nvSpPr>
          <p:cNvPr id="22" name="文本框 21"/>
          <p:cNvSpPr txBox="1"/>
          <p:nvPr/>
        </p:nvSpPr>
        <p:spPr>
          <a:xfrm>
            <a:off x="5319395" y="5307965"/>
            <a:ext cx="1642745" cy="460375"/>
          </a:xfrm>
          <a:prstGeom prst="rect">
            <a:avLst/>
          </a:prstGeom>
          <a:noFill/>
        </p:spPr>
        <p:txBody>
          <a:bodyPr wrap="square" rtlCol="0" anchor="t">
            <a:spAutoFit/>
          </a:bodyPr>
          <a:lstStyle/>
          <a:p>
            <a:pPr algn="ct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Paper 2</a:t>
            </a:r>
          </a:p>
        </p:txBody>
      </p:sp>
      <p:sp>
        <p:nvSpPr>
          <p:cNvPr id="24" name="文本框 23"/>
          <p:cNvSpPr txBox="1"/>
          <p:nvPr/>
        </p:nvSpPr>
        <p:spPr>
          <a:xfrm>
            <a:off x="8635365" y="5284470"/>
            <a:ext cx="2099945" cy="460375"/>
          </a:xfrm>
          <a:prstGeom prst="rect">
            <a:avLst/>
          </a:prstGeom>
          <a:noFill/>
        </p:spPr>
        <p:txBody>
          <a:bodyPr wrap="square" rtlCol="0" anchor="t">
            <a:spAutoFit/>
          </a:bodyPr>
          <a:lstStyle/>
          <a:p>
            <a:pPr algn="ct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Paper 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6</a:t>
            </a:fld>
            <a:endParaRPr lang="en-US" dirty="0"/>
          </a:p>
        </p:txBody>
      </p:sp>
      <p:sp>
        <p:nvSpPr>
          <p:cNvPr id="4" name="TextBox 6"/>
          <p:cNvSpPr txBox="1"/>
          <p:nvPr/>
        </p:nvSpPr>
        <p:spPr>
          <a:xfrm>
            <a:off x="269869" y="3134203"/>
            <a:ext cx="11652262" cy="2643159"/>
          </a:xfrm>
          <a:prstGeom prst="rect">
            <a:avLst/>
          </a:prstGeom>
          <a:noFill/>
        </p:spPr>
        <p:txBody>
          <a:bodyPr wrap="square" rtlCol="0">
            <a:spAutoFit/>
          </a:bodyPr>
          <a:lstStyle/>
          <a:p>
            <a:pPr marL="800100" lvl="1" indent="-342900" latinLnBrk="0">
              <a:lnSpc>
                <a:spcPct val="120000"/>
              </a:lnSpc>
              <a:buFont typeface="Arial" panose="020B0604020202090204" pitchFamily="34" charset="0"/>
              <a:buChar char="•"/>
            </a:pPr>
            <a:r>
              <a:rPr lang="en-US" altLang="zh-CN" sz="2800" b="1" dirty="0">
                <a:solidFill>
                  <a:schemeClr val="tx1"/>
                </a:solidFill>
                <a:latin typeface="Calibri" panose="020F0502020204030204" pitchFamily="34" charset="0"/>
                <a:cs typeface="Calibri" panose="020F0502020204030204" pitchFamily="34" charset="0"/>
              </a:rPr>
              <a:t>In this talk, I will share some work on</a:t>
            </a:r>
            <a:r>
              <a:rPr lang="en-US" sz="2800" b="1" dirty="0">
                <a:solidFill>
                  <a:schemeClr val="tx1"/>
                </a:solidFill>
                <a:latin typeface="Calibri" panose="020F0502020204030204" pitchFamily="34" charset="0"/>
                <a:cs typeface="Calibri" panose="020F0502020204030204" pitchFamily="34" charset="0"/>
              </a:rPr>
              <a:t>: </a:t>
            </a:r>
            <a:endParaRPr lang="en-US" altLang="zh-CN" sz="2800" dirty="0">
              <a:solidFill>
                <a:schemeClr val="tx1"/>
              </a:solidFill>
            </a:endParaRPr>
          </a:p>
          <a:p>
            <a:pPr marL="1371600" lvl="2" indent="-457200" latinLnBrk="0">
              <a:lnSpc>
                <a:spcPct val="120000"/>
              </a:lnSpc>
              <a:buClr>
                <a:srgbClr val="000000"/>
              </a:buClr>
              <a:buFont typeface="Arial" panose="020B0604020202090204" pitchFamily="34" charset="0"/>
              <a:buChar char="-"/>
            </a:pPr>
            <a:r>
              <a:rPr lang="en-US" altLang="zh-CN" sz="2800" dirty="0"/>
              <a:t>The new publication paradigm</a:t>
            </a:r>
            <a:endParaRPr lang="en-US" altLang="zh-CN" sz="2800" dirty="0">
              <a:solidFill>
                <a:schemeClr val="tx1"/>
              </a:solidFill>
            </a:endParaRPr>
          </a:p>
          <a:p>
            <a:pPr marL="1371600" lvl="2" indent="-457200" latinLnBrk="0">
              <a:lnSpc>
                <a:spcPct val="120000"/>
              </a:lnSpc>
              <a:buClr>
                <a:srgbClr val="000000"/>
              </a:buClr>
              <a:buFont typeface="Arial" panose="020B0604020202090204" pitchFamily="34" charset="0"/>
              <a:buChar char="-"/>
            </a:pPr>
            <a:r>
              <a:rPr lang="en-US" sz="2800" dirty="0"/>
              <a:t>AI-driven research cycle</a:t>
            </a:r>
          </a:p>
          <a:p>
            <a:pPr marL="1371600" lvl="2" indent="-457200" latinLnBrk="0">
              <a:lnSpc>
                <a:spcPct val="120000"/>
              </a:lnSpc>
              <a:buClr>
                <a:srgbClr val="000000"/>
              </a:buClr>
              <a:buFont typeface="Arial" panose="020B0604020202090204" pitchFamily="34" charset="0"/>
              <a:buChar char="-"/>
            </a:pPr>
            <a:r>
              <a:rPr lang="en-US" sz="2800" dirty="0">
                <a:solidFill>
                  <a:schemeClr val="tx1"/>
                </a:solidFill>
              </a:rPr>
              <a:t>AI scientist</a:t>
            </a:r>
            <a:r>
              <a:rPr lang="en-US" sz="2800" dirty="0"/>
              <a:t> for AI</a:t>
            </a:r>
          </a:p>
          <a:p>
            <a:pPr marL="1371600" lvl="2" indent="-457200" latinLnBrk="0">
              <a:lnSpc>
                <a:spcPct val="120000"/>
              </a:lnSpc>
              <a:buClr>
                <a:srgbClr val="000000"/>
              </a:buClr>
              <a:buFont typeface="Arial" panose="020B0604020202090204" pitchFamily="34" charset="0"/>
              <a:buChar char="-"/>
            </a:pPr>
            <a:r>
              <a:rPr lang="en-US" sz="2800" dirty="0">
                <a:solidFill>
                  <a:schemeClr val="tx1"/>
                </a:solidFill>
              </a:rPr>
              <a:t>AI scientist for natural science </a:t>
            </a:r>
          </a:p>
        </p:txBody>
      </p:sp>
      <p:sp>
        <p:nvSpPr>
          <p:cNvPr id="5" name="矩形 4"/>
          <p:cNvSpPr/>
          <p:nvPr/>
        </p:nvSpPr>
        <p:spPr>
          <a:xfrm>
            <a:off x="67691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literature survey</a:t>
            </a:r>
          </a:p>
        </p:txBody>
      </p:sp>
      <p:sp>
        <p:nvSpPr>
          <p:cNvPr id="6" name="矩形 5"/>
          <p:cNvSpPr/>
          <p:nvPr/>
        </p:nvSpPr>
        <p:spPr>
          <a:xfrm>
            <a:off x="231775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idea </a:t>
            </a:r>
            <a:endParaRPr lang="en-US" altLang="zh-CN">
              <a:solidFill>
                <a:schemeClr val="tx1"/>
              </a:solidFill>
            </a:endParaRPr>
          </a:p>
          <a:p>
            <a:pPr algn="ctr"/>
            <a:r>
              <a:rPr lang="en-US" altLang="zh-CN">
                <a:solidFill>
                  <a:schemeClr val="tx1"/>
                </a:solidFill>
              </a:rPr>
              <a:t>generation</a:t>
            </a:r>
          </a:p>
        </p:txBody>
      </p:sp>
      <p:sp>
        <p:nvSpPr>
          <p:cNvPr id="7" name="矩形 6"/>
          <p:cNvSpPr/>
          <p:nvPr/>
        </p:nvSpPr>
        <p:spPr>
          <a:xfrm>
            <a:off x="395859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project </a:t>
            </a:r>
            <a:endParaRPr lang="en-US" altLang="zh-CN">
              <a:solidFill>
                <a:schemeClr val="tx1"/>
              </a:solidFill>
            </a:endParaRPr>
          </a:p>
          <a:p>
            <a:pPr algn="ctr"/>
            <a:r>
              <a:rPr lang="en-US" altLang="zh-CN">
                <a:solidFill>
                  <a:schemeClr val="tx1"/>
                </a:solidFill>
              </a:rPr>
              <a:t>design</a:t>
            </a:r>
          </a:p>
        </p:txBody>
      </p:sp>
      <p:sp>
        <p:nvSpPr>
          <p:cNvPr id="8" name="矩形 7"/>
          <p:cNvSpPr/>
          <p:nvPr/>
        </p:nvSpPr>
        <p:spPr>
          <a:xfrm>
            <a:off x="5599430" y="1868170"/>
            <a:ext cx="183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experimentation</a:t>
            </a:r>
          </a:p>
        </p:txBody>
      </p:sp>
      <p:sp>
        <p:nvSpPr>
          <p:cNvPr id="9" name="矩形 8"/>
          <p:cNvSpPr/>
          <p:nvPr/>
        </p:nvSpPr>
        <p:spPr>
          <a:xfrm>
            <a:off x="920559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peer </a:t>
            </a:r>
            <a:r>
              <a:rPr lang="en-US" altLang="zh-CN" sz="2000">
                <a:solidFill>
                  <a:schemeClr val="tx1"/>
                </a:solidFill>
                <a:latin typeface="Times New Roman Regular" panose="02020503050405090304" charset="0"/>
                <a:cs typeface="Times New Roman Regular" panose="02020503050405090304" charset="0"/>
              </a:rPr>
              <a:t>review</a:t>
            </a:r>
          </a:p>
        </p:txBody>
      </p:sp>
      <p:sp>
        <p:nvSpPr>
          <p:cNvPr id="10" name="矩形 9"/>
          <p:cNvSpPr/>
          <p:nvPr/>
        </p:nvSpPr>
        <p:spPr>
          <a:xfrm>
            <a:off x="1062926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social impact</a:t>
            </a:r>
          </a:p>
        </p:txBody>
      </p:sp>
      <p:sp>
        <p:nvSpPr>
          <p:cNvPr id="11" name="矩形 10"/>
          <p:cNvSpPr/>
          <p:nvPr/>
        </p:nvSpPr>
        <p:spPr>
          <a:xfrm>
            <a:off x="7780020" y="186817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write up</a:t>
            </a:r>
          </a:p>
        </p:txBody>
      </p:sp>
      <p:cxnSp>
        <p:nvCxnSpPr>
          <p:cNvPr id="12" name="直接箭头连接符 89"/>
          <p:cNvCxnSpPr>
            <a:stCxn id="5" idx="3"/>
            <a:endCxn id="6" idx="1"/>
          </p:cNvCxnSpPr>
          <p:nvPr/>
        </p:nvCxnSpPr>
        <p:spPr>
          <a:xfrm>
            <a:off x="197294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90"/>
          <p:cNvCxnSpPr>
            <a:stCxn id="6" idx="3"/>
            <a:endCxn id="7" idx="1"/>
          </p:cNvCxnSpPr>
          <p:nvPr/>
        </p:nvCxnSpPr>
        <p:spPr>
          <a:xfrm>
            <a:off x="361378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91"/>
          <p:cNvCxnSpPr>
            <a:stCxn id="7" idx="3"/>
            <a:endCxn id="8" idx="1"/>
          </p:cNvCxnSpPr>
          <p:nvPr/>
        </p:nvCxnSpPr>
        <p:spPr>
          <a:xfrm>
            <a:off x="525462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92"/>
          <p:cNvCxnSpPr>
            <a:stCxn id="8" idx="3"/>
            <a:endCxn id="11" idx="1"/>
          </p:cNvCxnSpPr>
          <p:nvPr/>
        </p:nvCxnSpPr>
        <p:spPr>
          <a:xfrm>
            <a:off x="743521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93"/>
          <p:cNvCxnSpPr>
            <a:stCxn id="11" idx="3"/>
          </p:cNvCxnSpPr>
          <p:nvPr/>
        </p:nvCxnSpPr>
        <p:spPr>
          <a:xfrm>
            <a:off x="8860155" y="2301240"/>
            <a:ext cx="34560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94"/>
          <p:cNvCxnSpPr>
            <a:stCxn id="9" idx="3"/>
          </p:cNvCxnSpPr>
          <p:nvPr/>
        </p:nvCxnSpPr>
        <p:spPr>
          <a:xfrm>
            <a:off x="10285730" y="229235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95"/>
          <p:cNvCxnSpPr/>
          <p:nvPr/>
        </p:nvCxnSpPr>
        <p:spPr>
          <a:xfrm>
            <a:off x="271780" y="2301240"/>
            <a:ext cx="407670" cy="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肘形连接符 18"/>
          <p:cNvCxnSpPr/>
          <p:nvPr/>
        </p:nvCxnSpPr>
        <p:spPr>
          <a:xfrm rot="10800000">
            <a:off x="480695" y="1433195"/>
            <a:ext cx="7122795" cy="866775"/>
          </a:xfrm>
          <a:prstGeom prst="bentConnector3">
            <a:avLst>
              <a:gd name="adj1" fmla="val 0"/>
            </a:avLst>
          </a:prstGeom>
          <a:ln w="19050">
            <a:solidFill>
              <a:schemeClr val="tx1"/>
            </a:solidFill>
            <a:tailEnd type="none"/>
          </a:ln>
        </p:spPr>
        <p:style>
          <a:lnRef idx="2">
            <a:schemeClr val="accent1"/>
          </a:lnRef>
          <a:fillRef idx="0">
            <a:srgbClr val="FFFFFF"/>
          </a:fillRef>
          <a:effectRef idx="0">
            <a:srgbClr val="FFFFFF"/>
          </a:effectRef>
          <a:fontRef idx="minor">
            <a:schemeClr val="tx1"/>
          </a:fontRef>
        </p:style>
      </p:cxnSp>
      <p:cxnSp>
        <p:nvCxnSpPr>
          <p:cNvPr id="20" name="直接箭头连接符 97"/>
          <p:cNvCxnSpPr/>
          <p:nvPr/>
        </p:nvCxnSpPr>
        <p:spPr>
          <a:xfrm>
            <a:off x="485775" y="1432560"/>
            <a:ext cx="0" cy="87058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98"/>
          <p:cNvCxnSpPr/>
          <p:nvPr/>
        </p:nvCxnSpPr>
        <p:spPr>
          <a:xfrm>
            <a:off x="2143125" y="1437005"/>
            <a:ext cx="0" cy="859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99"/>
          <p:cNvCxnSpPr/>
          <p:nvPr/>
        </p:nvCxnSpPr>
        <p:spPr>
          <a:xfrm>
            <a:off x="3785870" y="1428115"/>
            <a:ext cx="0" cy="868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100"/>
          <p:cNvCxnSpPr/>
          <p:nvPr/>
        </p:nvCxnSpPr>
        <p:spPr>
          <a:xfrm>
            <a:off x="5426710" y="1437005"/>
            <a:ext cx="0" cy="85090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sp>
        <p:nvSpPr>
          <p:cNvPr id="8" name="灯片编号占位符 7"/>
          <p:cNvSpPr>
            <a:spLocks noGrp="1"/>
          </p:cNvSpPr>
          <p:nvPr>
            <p:ph type="sldNum" sz="quarter" idx="12"/>
          </p:nvPr>
        </p:nvSpPr>
        <p:spPr/>
        <p:txBody>
          <a:bodyPr/>
          <a:lstStyle/>
          <a:p>
            <a:fld id="{A4911521-5835-3843-8C40-A05C163B5C5F}" type="slidenum">
              <a:rPr lang="en-US" smtClean="0"/>
              <a:t>60</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2" name="圆角矩形 1"/>
          <p:cNvSpPr/>
          <p:nvPr/>
        </p:nvSpPr>
        <p:spPr>
          <a:xfrm>
            <a:off x="483235" y="5481955"/>
            <a:ext cx="11166475"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AI and human evaluations show that papers generated by DeepScientist are nearly on par with the average ICLR submission. </a:t>
            </a:r>
          </a:p>
        </p:txBody>
      </p:sp>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a:t>
            </a:r>
            <a:endParaRPr lang="zh-CN" altLang="en-US" dirty="0">
              <a:sym typeface="+mn-ea"/>
            </a:endParaRPr>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32815" y="2425065"/>
            <a:ext cx="10326370" cy="2125345"/>
          </a:xfrm>
          <a:prstGeom prst="rect">
            <a:avLst/>
          </a:prstGeom>
        </p:spPr>
      </p:pic>
      <p:sp>
        <p:nvSpPr>
          <p:cNvPr id="12" name="文本框 11"/>
          <p:cNvSpPr txBox="1"/>
          <p:nvPr/>
        </p:nvSpPr>
        <p:spPr>
          <a:xfrm>
            <a:off x="315595" y="1069340"/>
            <a:ext cx="6096000" cy="829945"/>
          </a:xfrm>
          <a:prstGeom prst="rect">
            <a:avLst/>
          </a:prstGeom>
          <a:noFill/>
        </p:spPr>
        <p:txBody>
          <a:bodyPr wrap="square" rtlCol="0" anchor="t">
            <a:spAutoFit/>
          </a:bodyPr>
          <a:lstStyle/>
          <a:p>
            <a:pPr marL="342900" indent="-342900">
              <a:buFont typeface="Arial" panose="020B0604020202090204" pitchFamily="34" charset="0"/>
              <a:buChar char="•"/>
            </a:pPr>
            <a:r>
              <a:rPr lang="en-US" altLang="zh-CN" sz="2400" b="1">
                <a:sym typeface="+mn-ea"/>
              </a:rPr>
              <a:t>AI Reviewer </a:t>
            </a:r>
          </a:p>
          <a:p>
            <a:pPr marL="800100" lvl="1" indent="-342900">
              <a:buFont typeface="Arial" panose="020B0604020202090204" pitchFamily="34" charset="0"/>
              <a:buChar char="•"/>
            </a:pPr>
            <a:r>
              <a:rPr lang="en-US" altLang="zh-CN" sz="2400" b="1">
                <a:sym typeface="+mn-ea"/>
              </a:rPr>
              <a:t>DeepReviewer-14B</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sp>
        <p:nvSpPr>
          <p:cNvPr id="8" name="灯片编号占位符 7"/>
          <p:cNvSpPr>
            <a:spLocks noGrp="1"/>
          </p:cNvSpPr>
          <p:nvPr>
            <p:ph type="sldNum" sz="quarter" idx="12"/>
          </p:nvPr>
        </p:nvSpPr>
        <p:spPr/>
        <p:txBody>
          <a:bodyPr/>
          <a:lstStyle/>
          <a:p>
            <a:fld id="{A4911521-5835-3843-8C40-A05C163B5C5F}" type="slidenum">
              <a:rPr lang="en-US" smtClean="0"/>
              <a:t>61</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a:t>
            </a:r>
            <a:endParaRPr lang="zh-CN" altLang="en-US" dirty="0">
              <a:sym typeface="+mn-ea"/>
            </a:endParaRPr>
          </a:p>
        </p:txBody>
      </p:sp>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176020" y="2545715"/>
            <a:ext cx="9839960" cy="2577465"/>
          </a:xfrm>
          <a:prstGeom prst="rect">
            <a:avLst/>
          </a:prstGeom>
        </p:spPr>
      </p:pic>
      <p:sp>
        <p:nvSpPr>
          <p:cNvPr id="12" name="文本框 11"/>
          <p:cNvSpPr txBox="1"/>
          <p:nvPr/>
        </p:nvSpPr>
        <p:spPr>
          <a:xfrm>
            <a:off x="315595" y="1069340"/>
            <a:ext cx="7996555" cy="1198880"/>
          </a:xfrm>
          <a:prstGeom prst="rect">
            <a:avLst/>
          </a:prstGeom>
          <a:noFill/>
        </p:spPr>
        <p:txBody>
          <a:bodyPr wrap="square" rtlCol="0" anchor="t">
            <a:spAutoFit/>
          </a:bodyPr>
          <a:lstStyle/>
          <a:p>
            <a:pPr marL="342900" indent="-342900">
              <a:buFont typeface="Arial" panose="020B0604020202090204" pitchFamily="34" charset="0"/>
              <a:buChar char="•"/>
            </a:pPr>
            <a:r>
              <a:rPr lang="en-US" altLang="zh-CN" sz="2400" b="1">
                <a:sym typeface="+mn-ea"/>
              </a:rPr>
              <a:t>Human Reviewer </a:t>
            </a:r>
          </a:p>
          <a:p>
            <a:pPr marL="800100" lvl="1" indent="-342900">
              <a:buFont typeface="Arial" panose="020B0604020202090204" pitchFamily="34" charset="0"/>
              <a:buChar char="•"/>
            </a:pPr>
            <a:r>
              <a:rPr lang="en-US" altLang="zh-CN" sz="2400" b="1">
                <a:sym typeface="+mn-ea"/>
              </a:rPr>
              <a:t>2  ICLR Reviewers </a:t>
            </a:r>
          </a:p>
          <a:p>
            <a:pPr marL="800100" lvl="1" indent="-342900">
              <a:buFont typeface="Arial" panose="020B0604020202090204" pitchFamily="34" charset="0"/>
              <a:buChar char="•"/>
            </a:pPr>
            <a:r>
              <a:rPr lang="en-US" altLang="zh-CN" sz="2400" b="1">
                <a:sym typeface="+mn-ea"/>
              </a:rPr>
              <a:t>1  ICLR Area Chair</a:t>
            </a:r>
          </a:p>
        </p:txBody>
      </p:sp>
      <p:sp>
        <p:nvSpPr>
          <p:cNvPr id="3" name="圆角矩形 2"/>
          <p:cNvSpPr/>
          <p:nvPr/>
        </p:nvSpPr>
        <p:spPr>
          <a:xfrm>
            <a:off x="483235" y="5481955"/>
            <a:ext cx="11166475"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AI and human evaluations show that papers generated by DeepScientist are nearly on par with the average ICLR submission.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sp>
        <p:nvSpPr>
          <p:cNvPr id="8" name="灯片编号占位符 7"/>
          <p:cNvSpPr>
            <a:spLocks noGrp="1"/>
          </p:cNvSpPr>
          <p:nvPr>
            <p:ph type="sldNum" sz="quarter" idx="12"/>
          </p:nvPr>
        </p:nvSpPr>
        <p:spPr/>
        <p:txBody>
          <a:bodyPr/>
          <a:lstStyle/>
          <a:p>
            <a:fld id="{A4911521-5835-3843-8C40-A05C163B5C5F}" type="slidenum">
              <a:rPr lang="en-US" smtClean="0"/>
              <a:t>62</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2" name="圆角矩形 1"/>
          <p:cNvSpPr/>
          <p:nvPr/>
        </p:nvSpPr>
        <p:spPr>
          <a:xfrm>
            <a:off x="1422400" y="5824855"/>
            <a:ext cx="9636760"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Producing genuinely impactful research is challenging</a:t>
            </a:r>
          </a:p>
        </p:txBody>
      </p:sp>
      <p:pic>
        <p:nvPicPr>
          <p:cNvPr id="3" name="图片 2"/>
          <p:cNvPicPr>
            <a:picLocks noChangeAspect="1"/>
          </p:cNvPicPr>
          <p:nvPr/>
        </p:nvPicPr>
        <p:blipFill>
          <a:blip r:embed="rId3">
            <a:clrChange>
              <a:clrFrom>
                <a:srgbClr val="FEFEFE">
                  <a:alpha val="100000"/>
                </a:srgbClr>
              </a:clrFrom>
              <a:clrTo>
                <a:srgbClr val="FEFEFE">
                  <a:alpha val="100000"/>
                  <a:alpha val="0"/>
                </a:srgbClr>
              </a:clrTo>
            </a:clrChange>
          </a:blip>
          <a:stretch>
            <a:fillRect/>
          </a:stretch>
        </p:blipFill>
        <p:spPr>
          <a:xfrm>
            <a:off x="421005" y="1782445"/>
            <a:ext cx="11331575" cy="3294380"/>
          </a:xfrm>
          <a:prstGeom prst="rect">
            <a:avLst/>
          </a:prstGeom>
        </p:spPr>
      </p:pic>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a:t>
            </a:r>
            <a:endParaRPr lang="zh-CN" altLang="en-US" dirty="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sp>
        <p:nvSpPr>
          <p:cNvPr id="8" name="灯片编号占位符 7"/>
          <p:cNvSpPr>
            <a:spLocks noGrp="1"/>
          </p:cNvSpPr>
          <p:nvPr>
            <p:ph type="sldNum" sz="quarter" idx="12"/>
          </p:nvPr>
        </p:nvSpPr>
        <p:spPr/>
        <p:txBody>
          <a:bodyPr/>
          <a:lstStyle/>
          <a:p>
            <a:fld id="{A4911521-5835-3843-8C40-A05C163B5C5F}" type="slidenum">
              <a:rPr lang="en-US" smtClean="0"/>
              <a:t>63</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2" name="圆角矩形 1"/>
          <p:cNvSpPr/>
          <p:nvPr/>
        </p:nvSpPr>
        <p:spPr>
          <a:xfrm>
            <a:off x="203200" y="5824855"/>
            <a:ext cx="11909425"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After a breakthrough, the agent forms a closed feedback loop, using the new finding as a starting point to continuously push the frontier. </a:t>
            </a:r>
          </a:p>
        </p:txBody>
      </p:sp>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a:t>
            </a:r>
            <a:endParaRPr lang="zh-CN" altLang="en-US" dirty="0">
              <a:sym typeface="+mn-ea"/>
            </a:endParaRP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74700" y="1323340"/>
            <a:ext cx="10441305" cy="44164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sp>
        <p:nvSpPr>
          <p:cNvPr id="8" name="灯片编号占位符 7"/>
          <p:cNvSpPr>
            <a:spLocks noGrp="1"/>
          </p:cNvSpPr>
          <p:nvPr>
            <p:ph type="sldNum" sz="quarter" idx="12"/>
          </p:nvPr>
        </p:nvSpPr>
        <p:spPr/>
        <p:txBody>
          <a:bodyPr/>
          <a:lstStyle/>
          <a:p>
            <a:fld id="{A4911521-5835-3843-8C40-A05C163B5C5F}" type="slidenum">
              <a:rPr lang="en-US" smtClean="0"/>
              <a:t>64</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2" name="圆角矩形 1"/>
          <p:cNvSpPr/>
          <p:nvPr/>
        </p:nvSpPr>
        <p:spPr>
          <a:xfrm>
            <a:off x="1422400" y="5824855"/>
            <a:ext cx="9636760"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rPr>
              <a:t>First to empirically demonstrate a scaling law for scientific discovery: discovery efficiency increases near-linearly with computational resources. </a:t>
            </a:r>
          </a:p>
        </p:txBody>
      </p:sp>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a:t>
            </a:r>
            <a:endParaRPr lang="zh-CN" altLang="en-US" dirty="0">
              <a:sym typeface="+mn-ea"/>
            </a:endParaRPr>
          </a:p>
        </p:txBody>
      </p:sp>
      <p:pic>
        <p:nvPicPr>
          <p:cNvPr id="4" name="图片 3"/>
          <p:cNvPicPr>
            <a:picLocks noChangeAspect="1"/>
          </p:cNvPicPr>
          <p:nvPr/>
        </p:nvPicPr>
        <p:blipFill>
          <a:blip r:embed="rId3">
            <a:clrChange>
              <a:clrFrom>
                <a:srgbClr val="FEFEFE">
                  <a:alpha val="100000"/>
                </a:srgbClr>
              </a:clrFrom>
              <a:clrTo>
                <a:srgbClr val="FEFEFE">
                  <a:alpha val="100000"/>
                  <a:alpha val="0"/>
                </a:srgbClr>
              </a:clrTo>
            </a:clrChange>
          </a:blip>
          <a:stretch>
            <a:fillRect/>
          </a:stretch>
        </p:blipFill>
        <p:spPr>
          <a:xfrm>
            <a:off x="428625" y="1790700"/>
            <a:ext cx="11384915" cy="349694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9" name="Google Shape;2289;p259"/>
          <p:cNvSpPr txBox="1"/>
          <p:nvPr/>
        </p:nvSpPr>
        <p:spPr>
          <a:xfrm>
            <a:off x="1262295" y="821580"/>
            <a:ext cx="8520600" cy="572700"/>
          </a:xfrm>
          <a:prstGeom prst="rect">
            <a:avLst/>
          </a:prstGeom>
          <a:noFill/>
          <a:ln>
            <a:noFill/>
          </a:ln>
        </p:spPr>
        <p:txBody>
          <a:bodyPr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l" rtl="0">
              <a:spcBef>
                <a:spcPts val="0"/>
              </a:spcBef>
              <a:spcAft>
                <a:spcPts val="0"/>
              </a:spcAft>
              <a:buNone/>
            </a:pPr>
            <a:endParaRPr lang="en-US" altLang="zh-CN"/>
          </a:p>
        </p:txBody>
      </p:sp>
      <p:sp>
        <p:nvSpPr>
          <p:cNvPr id="8" name="灯片编号占位符 7"/>
          <p:cNvSpPr>
            <a:spLocks noGrp="1"/>
          </p:cNvSpPr>
          <p:nvPr>
            <p:ph type="sldNum" sz="quarter" idx="12"/>
          </p:nvPr>
        </p:nvSpPr>
        <p:spPr/>
        <p:txBody>
          <a:bodyPr/>
          <a:lstStyle/>
          <a:p>
            <a:fld id="{A4911521-5835-3843-8C40-A05C163B5C5F}" type="slidenum">
              <a:rPr lang="en-US" smtClean="0"/>
              <a:t>65</a:t>
            </a:fld>
            <a:endParaRPr lang="en-US" dirty="0"/>
          </a:p>
        </p:txBody>
      </p:sp>
      <p:sp>
        <p:nvSpPr>
          <p:cNvPr id="11" name="文本框 10"/>
          <p:cNvSpPr txBox="1"/>
          <p:nvPr/>
        </p:nvSpPr>
        <p:spPr>
          <a:xfrm>
            <a:off x="4701131" y="6477636"/>
            <a:ext cx="2789738" cy="369332"/>
          </a:xfrm>
          <a:prstGeom prst="rect">
            <a:avLst/>
          </a:prstGeom>
          <a:noFill/>
        </p:spPr>
        <p:txBody>
          <a:bodyPr wrap="none"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http://</a:t>
            </a:r>
            <a:r>
              <a:rPr kumimoji="1" lang="en-US" altLang="zh-CN" b="1" dirty="0" err="1">
                <a:solidFill>
                  <a:schemeClr val="bg1"/>
                </a:solidFill>
                <a:latin typeface="微软雅黑" panose="020B0503020204020204" pitchFamily="34" charset="-122"/>
                <a:ea typeface="微软雅黑" panose="020B0503020204020204" pitchFamily="34" charset="-122"/>
              </a:rPr>
              <a:t>ai-researcher.cn</a:t>
            </a:r>
          </a:p>
        </p:txBody>
      </p:sp>
      <p:sp>
        <p:nvSpPr>
          <p:cNvPr id="2" name="圆角矩形 1"/>
          <p:cNvSpPr/>
          <p:nvPr/>
        </p:nvSpPr>
        <p:spPr>
          <a:xfrm>
            <a:off x="1422400" y="5824855"/>
            <a:ext cx="9636760" cy="598805"/>
          </a:xfrm>
          <a:prstGeom prst="roundRect">
            <a:avLst/>
          </a:prstGeom>
          <a:solidFill>
            <a:schemeClr val="bg1">
              <a:lumMod val="9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457200"/>
            <a:r>
              <a:rPr lang="en-US" altLang="zh-CN" b="1">
                <a:solidFill>
                  <a:schemeClr val="tx1"/>
                </a:solidFill>
                <a:latin typeface="Times New Roman" panose="02020503050405090304" charset="0"/>
                <a:ea typeface="微软雅黑" panose="020B0503020204020204" pitchFamily="34" charset="-122"/>
                <a:cs typeface="Times New Roman" panose="02020503050405090304" charset="0"/>
                <a:sym typeface="+mn-ea"/>
              </a:rPr>
              <a:t>The first CLI toolkit to operationalize a complex autonomous discovery system </a:t>
            </a:r>
          </a:p>
          <a:p>
            <a:pPr algn="ctr" defTabSz="457200"/>
            <a:r>
              <a:rPr lang="en-US" altLang="zh-CN" b="1">
                <a:solidFill>
                  <a:schemeClr val="tx1"/>
                </a:solidFill>
                <a:latin typeface="Times New Roman" panose="02020503050405090304" charset="0"/>
                <a:ea typeface="微软雅黑" panose="020B0503020204020204" pitchFamily="34" charset="-122"/>
                <a:cs typeface="Times New Roman" panose="02020503050405090304" charset="0"/>
                <a:sym typeface="+mn-ea"/>
              </a:rPr>
              <a:t>like DeepScientist, runnable on any GPU server!</a:t>
            </a:r>
            <a:endParaRPr lang="en-US" altLang="zh-CN" b="1" spc="-100" dirty="0">
              <a:solidFill>
                <a:schemeClr val="tx1"/>
              </a:solidFill>
              <a:latin typeface="Times New Roman" panose="02020503050405090304" charset="0"/>
              <a:ea typeface="微软雅黑" panose="020B0503020204020204" pitchFamily="34" charset="-122"/>
              <a:cs typeface="Times New Roman" panose="02020503050405090304" charset="0"/>
              <a:sym typeface="+mn-ea"/>
            </a:endParaRPr>
          </a:p>
        </p:txBody>
      </p:sp>
      <p:sp>
        <p:nvSpPr>
          <p:cNvPr id="19" name="标题 8"/>
          <p:cNvSpPr>
            <a:spLocks noGrp="1"/>
          </p:cNvSpPr>
          <p:nvPr/>
        </p:nvSpPr>
        <p:spPr>
          <a:xfrm>
            <a:off x="83185" y="635"/>
            <a:ext cx="5167630" cy="917575"/>
          </a:xfrm>
        </p:spPr>
        <p:txBody>
          <a:bodyPr anchor="b">
            <a:noAutofit/>
          </a:bodyPr>
          <a:lstStyle>
            <a:lvl1pPr algn="l" rtl="0" eaLnBrk="0" fontAlgn="base" hangingPunct="0">
              <a:lnSpc>
                <a:spcPct val="100000"/>
              </a:lnSpc>
              <a:spcBef>
                <a:spcPct val="0"/>
              </a:spcBef>
              <a:spcAft>
                <a:spcPct val="0"/>
              </a:spcAft>
              <a:defRPr sz="3200" b="1" kern="1200" baseline="0">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r>
              <a:rPr lang="en-US" dirty="0">
                <a:sym typeface="+mn-ea"/>
              </a:rPr>
              <a:t>DeepScientist-CLI</a:t>
            </a:r>
            <a:endParaRPr lang="zh-CN" altLang="en-US" dirty="0">
              <a:sym typeface="+mn-ea"/>
            </a:endParaRPr>
          </a:p>
        </p:txBody>
      </p:sp>
      <p:pic>
        <p:nvPicPr>
          <p:cNvPr id="3" name="图片 2"/>
          <p:cNvPicPr>
            <a:picLocks noChangeAspect="1"/>
          </p:cNvPicPr>
          <p:nvPr/>
        </p:nvPicPr>
        <p:blipFill>
          <a:blip r:embed="rId3"/>
          <a:stretch>
            <a:fillRect/>
          </a:stretch>
        </p:blipFill>
        <p:spPr>
          <a:xfrm>
            <a:off x="1467485" y="1068070"/>
            <a:ext cx="9547225" cy="445452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66</a:t>
            </a:fld>
            <a:endParaRPr lang="en-US" dirty="0"/>
          </a:p>
        </p:txBody>
      </p:sp>
      <p:sp>
        <p:nvSpPr>
          <p:cNvPr id="4" name="TextBox 6"/>
          <p:cNvSpPr txBox="1"/>
          <p:nvPr/>
        </p:nvSpPr>
        <p:spPr>
          <a:xfrm>
            <a:off x="269869" y="3134203"/>
            <a:ext cx="11652262" cy="2643159"/>
          </a:xfrm>
          <a:prstGeom prst="rect">
            <a:avLst/>
          </a:prstGeom>
          <a:noFill/>
        </p:spPr>
        <p:txBody>
          <a:bodyPr wrap="square" rtlCol="0">
            <a:spAutoFit/>
          </a:bodyPr>
          <a:lstStyle/>
          <a:p>
            <a:pPr marL="800100" lvl="1" indent="-342900" latinLnBrk="0">
              <a:lnSpc>
                <a:spcPct val="120000"/>
              </a:lnSpc>
              <a:buFont typeface="Arial" panose="020B0604020202090204" pitchFamily="34" charset="0"/>
              <a:buChar char="•"/>
            </a:pPr>
            <a:r>
              <a:rPr lang="en-US" altLang="zh-CN" sz="2800" b="1" dirty="0">
                <a:solidFill>
                  <a:schemeClr val="tx1"/>
                </a:solidFill>
                <a:latin typeface="Calibri" panose="020F0502020204030204" pitchFamily="34" charset="0"/>
                <a:cs typeface="Calibri" panose="020F0502020204030204" pitchFamily="34" charset="0"/>
              </a:rPr>
              <a:t>In this talk, I will share some work on</a:t>
            </a:r>
            <a:r>
              <a:rPr lang="en-US" sz="2800" b="1" dirty="0">
                <a:solidFill>
                  <a:schemeClr val="tx1"/>
                </a:solidFill>
                <a:latin typeface="Calibri" panose="020F0502020204030204" pitchFamily="34" charset="0"/>
                <a:cs typeface="Calibri" panose="020F0502020204030204" pitchFamily="34" charset="0"/>
              </a:rPr>
              <a:t>: </a:t>
            </a:r>
            <a:endParaRPr lang="en-US" altLang="zh-CN" sz="2800" dirty="0">
              <a:solidFill>
                <a:schemeClr val="tx1"/>
              </a:solidFill>
            </a:endParaRPr>
          </a:p>
          <a:p>
            <a:pPr marL="1371600" lvl="2" indent="-457200" latinLnBrk="0">
              <a:lnSpc>
                <a:spcPct val="120000"/>
              </a:lnSpc>
              <a:buClr>
                <a:srgbClr val="000000"/>
              </a:buClr>
              <a:buFont typeface="Arial" panose="020B0604020202090204" pitchFamily="34" charset="0"/>
              <a:buChar char="-"/>
            </a:pPr>
            <a:r>
              <a:rPr lang="en-US" altLang="zh-CN" sz="2800" dirty="0"/>
              <a:t>The new publication paradigm</a:t>
            </a:r>
            <a:endParaRPr lang="en-US" altLang="zh-CN" sz="2800" dirty="0">
              <a:solidFill>
                <a:schemeClr val="tx1"/>
              </a:solidFill>
            </a:endParaRPr>
          </a:p>
          <a:p>
            <a:pPr marL="1371600" lvl="2" indent="-457200" latinLnBrk="0">
              <a:lnSpc>
                <a:spcPct val="120000"/>
              </a:lnSpc>
              <a:buClr>
                <a:srgbClr val="000000"/>
              </a:buClr>
              <a:buFont typeface="Arial" panose="020B0604020202090204" pitchFamily="34" charset="0"/>
              <a:buChar char="-"/>
            </a:pPr>
            <a:r>
              <a:rPr lang="en-US" sz="2800" dirty="0"/>
              <a:t>AI-driven research cycle</a:t>
            </a:r>
          </a:p>
          <a:p>
            <a:pPr marL="1371600" lvl="2" indent="-457200" latinLnBrk="0">
              <a:lnSpc>
                <a:spcPct val="120000"/>
              </a:lnSpc>
              <a:buClr>
                <a:srgbClr val="000000"/>
              </a:buClr>
              <a:buFont typeface="Arial" panose="020B0604020202090204" pitchFamily="34" charset="0"/>
              <a:buChar char="-"/>
            </a:pPr>
            <a:r>
              <a:rPr lang="en-US" sz="2800" dirty="0">
                <a:solidFill>
                  <a:schemeClr val="tx1"/>
                </a:solidFill>
              </a:rPr>
              <a:t>AI scientist</a:t>
            </a:r>
            <a:r>
              <a:rPr lang="en-US" sz="2800" dirty="0"/>
              <a:t> for AI</a:t>
            </a:r>
          </a:p>
          <a:p>
            <a:pPr marL="1371600" lvl="2" indent="-457200" latinLnBrk="0">
              <a:lnSpc>
                <a:spcPct val="120000"/>
              </a:lnSpc>
              <a:buClr>
                <a:srgbClr val="000000"/>
              </a:buClr>
              <a:buFont typeface="Arial" panose="020B0604020202090204" pitchFamily="34" charset="0"/>
              <a:buChar char="-"/>
            </a:pPr>
            <a:r>
              <a:rPr lang="en-US" sz="2800" b="1" dirty="0">
                <a:solidFill>
                  <a:schemeClr val="tx1"/>
                </a:solidFill>
              </a:rPr>
              <a:t>AI scientist for natural science </a:t>
            </a:r>
          </a:p>
        </p:txBody>
      </p:sp>
      <p:sp>
        <p:nvSpPr>
          <p:cNvPr id="5" name="矩形 4"/>
          <p:cNvSpPr/>
          <p:nvPr/>
        </p:nvSpPr>
        <p:spPr>
          <a:xfrm>
            <a:off x="67691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literature survey</a:t>
            </a:r>
          </a:p>
        </p:txBody>
      </p:sp>
      <p:sp>
        <p:nvSpPr>
          <p:cNvPr id="6" name="矩形 5"/>
          <p:cNvSpPr/>
          <p:nvPr/>
        </p:nvSpPr>
        <p:spPr>
          <a:xfrm>
            <a:off x="231775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idea </a:t>
            </a:r>
            <a:endParaRPr lang="en-US" altLang="zh-CN">
              <a:solidFill>
                <a:schemeClr val="tx1"/>
              </a:solidFill>
            </a:endParaRPr>
          </a:p>
          <a:p>
            <a:pPr algn="ctr"/>
            <a:r>
              <a:rPr lang="en-US" altLang="zh-CN">
                <a:solidFill>
                  <a:schemeClr val="tx1"/>
                </a:solidFill>
              </a:rPr>
              <a:t>generation</a:t>
            </a:r>
          </a:p>
        </p:txBody>
      </p:sp>
      <p:sp>
        <p:nvSpPr>
          <p:cNvPr id="7" name="矩形 6"/>
          <p:cNvSpPr/>
          <p:nvPr/>
        </p:nvSpPr>
        <p:spPr>
          <a:xfrm>
            <a:off x="395859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project </a:t>
            </a:r>
            <a:endParaRPr lang="en-US" altLang="zh-CN">
              <a:solidFill>
                <a:schemeClr val="tx1"/>
              </a:solidFill>
            </a:endParaRPr>
          </a:p>
          <a:p>
            <a:pPr algn="ctr"/>
            <a:r>
              <a:rPr lang="en-US" altLang="zh-CN">
                <a:solidFill>
                  <a:schemeClr val="tx1"/>
                </a:solidFill>
              </a:rPr>
              <a:t>design</a:t>
            </a:r>
          </a:p>
        </p:txBody>
      </p:sp>
      <p:sp>
        <p:nvSpPr>
          <p:cNvPr id="8" name="矩形 7"/>
          <p:cNvSpPr/>
          <p:nvPr/>
        </p:nvSpPr>
        <p:spPr>
          <a:xfrm>
            <a:off x="5599430" y="1868170"/>
            <a:ext cx="183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experimentation</a:t>
            </a:r>
          </a:p>
        </p:txBody>
      </p:sp>
      <p:sp>
        <p:nvSpPr>
          <p:cNvPr id="9" name="矩形 8"/>
          <p:cNvSpPr/>
          <p:nvPr/>
        </p:nvSpPr>
        <p:spPr>
          <a:xfrm>
            <a:off x="920559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peer </a:t>
            </a:r>
            <a:r>
              <a:rPr lang="en-US" altLang="zh-CN" sz="2000">
                <a:solidFill>
                  <a:schemeClr val="tx1"/>
                </a:solidFill>
                <a:latin typeface="Times New Roman Regular" panose="02020503050405090304" charset="0"/>
                <a:cs typeface="Times New Roman Regular" panose="02020503050405090304" charset="0"/>
              </a:rPr>
              <a:t>review</a:t>
            </a:r>
          </a:p>
        </p:txBody>
      </p:sp>
      <p:sp>
        <p:nvSpPr>
          <p:cNvPr id="10" name="矩形 9"/>
          <p:cNvSpPr/>
          <p:nvPr/>
        </p:nvSpPr>
        <p:spPr>
          <a:xfrm>
            <a:off x="1062926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social impact</a:t>
            </a:r>
          </a:p>
        </p:txBody>
      </p:sp>
      <p:sp>
        <p:nvSpPr>
          <p:cNvPr id="11" name="矩形 10"/>
          <p:cNvSpPr/>
          <p:nvPr/>
        </p:nvSpPr>
        <p:spPr>
          <a:xfrm>
            <a:off x="7780020" y="186817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write up</a:t>
            </a:r>
          </a:p>
        </p:txBody>
      </p:sp>
      <p:cxnSp>
        <p:nvCxnSpPr>
          <p:cNvPr id="12" name="直接箭头连接符 89"/>
          <p:cNvCxnSpPr>
            <a:stCxn id="5" idx="3"/>
            <a:endCxn id="6" idx="1"/>
          </p:cNvCxnSpPr>
          <p:nvPr/>
        </p:nvCxnSpPr>
        <p:spPr>
          <a:xfrm>
            <a:off x="197294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90"/>
          <p:cNvCxnSpPr>
            <a:stCxn id="6" idx="3"/>
            <a:endCxn id="7" idx="1"/>
          </p:cNvCxnSpPr>
          <p:nvPr/>
        </p:nvCxnSpPr>
        <p:spPr>
          <a:xfrm>
            <a:off x="361378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91"/>
          <p:cNvCxnSpPr>
            <a:stCxn id="7" idx="3"/>
            <a:endCxn id="8" idx="1"/>
          </p:cNvCxnSpPr>
          <p:nvPr/>
        </p:nvCxnSpPr>
        <p:spPr>
          <a:xfrm>
            <a:off x="525462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92"/>
          <p:cNvCxnSpPr>
            <a:stCxn id="8" idx="3"/>
            <a:endCxn id="11" idx="1"/>
          </p:cNvCxnSpPr>
          <p:nvPr/>
        </p:nvCxnSpPr>
        <p:spPr>
          <a:xfrm>
            <a:off x="743521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93"/>
          <p:cNvCxnSpPr>
            <a:stCxn id="11" idx="3"/>
          </p:cNvCxnSpPr>
          <p:nvPr/>
        </p:nvCxnSpPr>
        <p:spPr>
          <a:xfrm>
            <a:off x="8860155" y="2301240"/>
            <a:ext cx="34560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94"/>
          <p:cNvCxnSpPr>
            <a:stCxn id="9" idx="3"/>
          </p:cNvCxnSpPr>
          <p:nvPr/>
        </p:nvCxnSpPr>
        <p:spPr>
          <a:xfrm>
            <a:off x="10285730" y="229235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95"/>
          <p:cNvCxnSpPr/>
          <p:nvPr/>
        </p:nvCxnSpPr>
        <p:spPr>
          <a:xfrm>
            <a:off x="271780" y="2301240"/>
            <a:ext cx="407670" cy="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肘形连接符 18"/>
          <p:cNvCxnSpPr/>
          <p:nvPr/>
        </p:nvCxnSpPr>
        <p:spPr>
          <a:xfrm rot="10800000">
            <a:off x="480695" y="1433195"/>
            <a:ext cx="7122795" cy="866775"/>
          </a:xfrm>
          <a:prstGeom prst="bentConnector3">
            <a:avLst>
              <a:gd name="adj1" fmla="val 0"/>
            </a:avLst>
          </a:prstGeom>
          <a:ln w="19050">
            <a:solidFill>
              <a:schemeClr val="tx1"/>
            </a:solidFill>
            <a:tailEnd type="none"/>
          </a:ln>
        </p:spPr>
        <p:style>
          <a:lnRef idx="2">
            <a:schemeClr val="accent1"/>
          </a:lnRef>
          <a:fillRef idx="0">
            <a:srgbClr val="FFFFFF"/>
          </a:fillRef>
          <a:effectRef idx="0">
            <a:srgbClr val="FFFFFF"/>
          </a:effectRef>
          <a:fontRef idx="minor">
            <a:schemeClr val="tx1"/>
          </a:fontRef>
        </p:style>
      </p:cxnSp>
      <p:cxnSp>
        <p:nvCxnSpPr>
          <p:cNvPr id="20" name="直接箭头连接符 97"/>
          <p:cNvCxnSpPr/>
          <p:nvPr/>
        </p:nvCxnSpPr>
        <p:spPr>
          <a:xfrm>
            <a:off x="485775" y="1432560"/>
            <a:ext cx="0" cy="87058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98"/>
          <p:cNvCxnSpPr/>
          <p:nvPr/>
        </p:nvCxnSpPr>
        <p:spPr>
          <a:xfrm>
            <a:off x="2143125" y="1437005"/>
            <a:ext cx="0" cy="859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99"/>
          <p:cNvCxnSpPr/>
          <p:nvPr/>
        </p:nvCxnSpPr>
        <p:spPr>
          <a:xfrm>
            <a:off x="3785870" y="1428115"/>
            <a:ext cx="0" cy="868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100"/>
          <p:cNvCxnSpPr/>
          <p:nvPr/>
        </p:nvCxnSpPr>
        <p:spPr>
          <a:xfrm>
            <a:off x="5426710" y="1437005"/>
            <a:ext cx="0" cy="85090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5329" y="6211669"/>
            <a:ext cx="184731" cy="369332"/>
          </a:xfrm>
          <a:prstGeom prst="rect">
            <a:avLst/>
          </a:prstGeom>
          <a:noFill/>
        </p:spPr>
        <p:txBody>
          <a:bodyPr wrap="none" rtlCol="0">
            <a:spAutoFit/>
          </a:bodyPr>
          <a:lstStyle/>
          <a:p>
            <a:endParaRPr kumimoji="1" lang="en-US" altLang="zh-CN" b="1" dirty="0">
              <a:ln w="12700">
                <a:noFill/>
              </a:ln>
              <a:latin typeface="微软雅黑" panose="020B0503020204020204" pitchFamily="34" charset="-122"/>
              <a:ea typeface="微软雅黑" panose="020B0503020204020204" pitchFamily="34" charset="-122"/>
              <a:cs typeface="Source Han Sans"/>
            </a:endParaRPr>
          </a:p>
        </p:txBody>
      </p:sp>
      <p:sp>
        <p:nvSpPr>
          <p:cNvPr id="7" name="标题 1"/>
          <p:cNvSpPr txBox="1"/>
          <p:nvPr/>
        </p:nvSpPr>
        <p:spPr>
          <a:xfrm>
            <a:off x="83246" y="2477013"/>
            <a:ext cx="12025509" cy="3699264"/>
          </a:xfrm>
        </p:spPr>
        <p:txBody>
          <a:bodyPr anchor="ctr">
            <a:no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a:lstStyle>
          <a:p>
            <a:pPr algn="ctr"/>
            <a:r>
              <a:rPr kumimoji="1" lang="en-US" altLang="zh-CN" sz="3600" b="1" dirty="0">
                <a:solidFill>
                  <a:srgbClr val="00498F"/>
                </a:solidFill>
                <a:latin typeface="微软雅黑" panose="020B0503020204020204" pitchFamily="34" charset="-122"/>
                <a:ea typeface="微软雅黑" panose="020B0503020204020204" pitchFamily="34" charset="-122"/>
              </a:rPr>
              <a:t>Airalogy: The world's first universal platform for</a:t>
            </a:r>
          </a:p>
          <a:p>
            <a:pPr algn="ctr"/>
            <a:r>
              <a:rPr kumimoji="1" lang="en-US" altLang="zh-CN" sz="3600" b="1" dirty="0">
                <a:solidFill>
                  <a:srgbClr val="00498F"/>
                </a:solidFill>
                <a:latin typeface="微软雅黑" panose="020B0503020204020204" pitchFamily="34" charset="-122"/>
                <a:ea typeface="微软雅黑" panose="020B0503020204020204" pitchFamily="34" charset="-122"/>
              </a:rPr>
              <a:t>research digitization, automation, and acceleration</a:t>
            </a:r>
          </a:p>
          <a:p>
            <a:pPr algn="ctr"/>
            <a:r>
              <a:rPr kumimoji="1" lang="en-US" altLang="zh-CN" sz="3600" b="1" dirty="0">
                <a:solidFill>
                  <a:srgbClr val="00498F"/>
                </a:solidFill>
                <a:latin typeface="微软雅黑" panose="020B0503020204020204" pitchFamily="34" charset="-122"/>
                <a:ea typeface="微软雅黑" panose="020B0503020204020204" pitchFamily="34" charset="-122"/>
              </a:rPr>
              <a:t>across all disciplines</a:t>
            </a:r>
          </a:p>
          <a:p>
            <a:pPr algn="ctr"/>
            <a:endParaRPr kumimoji="1" lang="en-US" altLang="zh-CN" sz="3600" b="1" dirty="0">
              <a:solidFill>
                <a:srgbClr val="00498F"/>
              </a:solidFill>
              <a:latin typeface="微软雅黑" panose="020B0503020204020204" pitchFamily="34" charset="-122"/>
              <a:ea typeface="微软雅黑" panose="020B0503020204020204" pitchFamily="34" charset="-122"/>
            </a:endParaRPr>
          </a:p>
          <a:p>
            <a:pPr algn="ctr"/>
            <a:r>
              <a:rPr kumimoji="1" lang="en-US" altLang="zh-CN" sz="1800" b="1" dirty="0">
                <a:latin typeface="微软雅黑" panose="020B0503020204020204" pitchFamily="34" charset="-122"/>
                <a:ea typeface="微软雅黑" panose="020B0503020204020204" pitchFamily="34" charset="-122"/>
              </a:rPr>
              <a:t>Zijie Yang*, </a:t>
            </a:r>
            <a:r>
              <a:rPr kumimoji="1" lang="en-US" altLang="zh-CN" sz="1800" b="1" dirty="0" err="1">
                <a:latin typeface="微软雅黑" panose="020B0503020204020204" pitchFamily="34" charset="-122"/>
                <a:ea typeface="微软雅黑" panose="020B0503020204020204" pitchFamily="34" charset="-122"/>
              </a:rPr>
              <a:t>Qiji</a:t>
            </a:r>
            <a:r>
              <a:rPr kumimoji="1" lang="en-US" altLang="zh-CN" sz="1800" b="1" dirty="0">
                <a:latin typeface="微软雅黑" panose="020B0503020204020204" pitchFamily="34" charset="-122"/>
                <a:ea typeface="微软雅黑" panose="020B0503020204020204" pitchFamily="34" charset="-122"/>
              </a:rPr>
              <a:t> Zhou*, Fang Guo*, </a:t>
            </a:r>
            <a:r>
              <a:rPr kumimoji="1" lang="en-US" altLang="zh-CN" sz="1800" b="1" dirty="0" err="1">
                <a:latin typeface="微软雅黑" panose="020B0503020204020204" pitchFamily="34" charset="-122"/>
                <a:ea typeface="微软雅黑" panose="020B0503020204020204" pitchFamily="34" charset="-122"/>
              </a:rPr>
              <a:t>Sijie</a:t>
            </a:r>
            <a:r>
              <a:rPr kumimoji="1" lang="en-US" altLang="zh-CN" sz="1800" b="1" dirty="0">
                <a:latin typeface="微软雅黑" panose="020B0503020204020204" pitchFamily="34" charset="-122"/>
                <a:ea typeface="微软雅黑" panose="020B0503020204020204" pitchFamily="34" charset="-122"/>
              </a:rPr>
              <a:t> Zhang, </a:t>
            </a:r>
            <a:r>
              <a:rPr kumimoji="1" lang="en-US" altLang="zh-CN" sz="1800" b="1" dirty="0" err="1">
                <a:latin typeface="微软雅黑" panose="020B0503020204020204" pitchFamily="34" charset="-122"/>
                <a:ea typeface="微软雅黑" panose="020B0503020204020204" pitchFamily="34" charset="-122"/>
              </a:rPr>
              <a:t>Yexun</a:t>
            </a:r>
            <a:r>
              <a:rPr kumimoji="1" lang="en-US" altLang="zh-CN" sz="1800" b="1" dirty="0">
                <a:latin typeface="微软雅黑" panose="020B0503020204020204" pitchFamily="34" charset="-122"/>
                <a:ea typeface="微软雅黑" panose="020B0503020204020204" pitchFamily="34" charset="-122"/>
              </a:rPr>
              <a:t> Xi, Jinglei Nie, </a:t>
            </a:r>
            <a:r>
              <a:rPr kumimoji="1" lang="en-US" altLang="zh-CN" sz="1800" b="1" dirty="0" err="1">
                <a:latin typeface="微软雅黑" panose="020B0503020204020204" pitchFamily="34" charset="-122"/>
                <a:ea typeface="微软雅黑" panose="020B0503020204020204" pitchFamily="34" charset="-122"/>
              </a:rPr>
              <a:t>Yudian</a:t>
            </a:r>
            <a:r>
              <a:rPr kumimoji="1" lang="en-US" altLang="zh-CN" sz="1800" b="1" dirty="0">
                <a:latin typeface="微软雅黑" panose="020B0503020204020204" pitchFamily="34" charset="-122"/>
                <a:ea typeface="微软雅黑" panose="020B0503020204020204" pitchFamily="34" charset="-122"/>
              </a:rPr>
              <a:t> Zhu, Liping Huang, Chou Wu, </a:t>
            </a:r>
            <a:r>
              <a:rPr kumimoji="1" lang="en-US" altLang="zh-CN" sz="1800" b="1" dirty="0" err="1">
                <a:latin typeface="微软雅黑" panose="020B0503020204020204" pitchFamily="34" charset="-122"/>
                <a:ea typeface="微软雅黑" panose="020B0503020204020204" pitchFamily="34" charset="-122"/>
              </a:rPr>
              <a:t>Yonghe</a:t>
            </a:r>
            <a:r>
              <a:rPr kumimoji="1" lang="en-US" altLang="zh-CN" sz="1800" b="1" dirty="0">
                <a:latin typeface="微软雅黑" panose="020B0503020204020204" pitchFamily="34" charset="-122"/>
                <a:ea typeface="微软雅黑" panose="020B0503020204020204" pitchFamily="34" charset="-122"/>
              </a:rPr>
              <a:t> Xia, Xiaoyu Ma, </a:t>
            </a:r>
            <a:r>
              <a:rPr kumimoji="1" lang="en-US" altLang="zh-CN" sz="1800" b="1" dirty="0" err="1">
                <a:latin typeface="微软雅黑" panose="020B0503020204020204" pitchFamily="34" charset="-122"/>
                <a:ea typeface="微软雅黑" panose="020B0503020204020204" pitchFamily="34" charset="-122"/>
              </a:rPr>
              <a:t>Yingming</a:t>
            </a:r>
            <a:r>
              <a:rPr kumimoji="1" lang="en-US" altLang="zh-CN" sz="1800" b="1" dirty="0">
                <a:latin typeface="微软雅黑" panose="020B0503020204020204" pitchFamily="34" charset="-122"/>
                <a:ea typeface="微软雅黑" panose="020B0503020204020204" pitchFamily="34" charset="-122"/>
              </a:rPr>
              <a:t> Pu, </a:t>
            </a:r>
            <a:r>
              <a:rPr kumimoji="1" lang="en-US" altLang="zh-CN" sz="1800" b="1" dirty="0" err="1">
                <a:latin typeface="微软雅黑" panose="020B0503020204020204" pitchFamily="34" charset="-122"/>
                <a:ea typeface="微软雅黑" panose="020B0503020204020204" pitchFamily="34" charset="-122"/>
              </a:rPr>
              <a:t>Panzhong</a:t>
            </a:r>
            <a:r>
              <a:rPr kumimoji="1" lang="en-US" altLang="zh-CN" sz="1800" b="1" dirty="0">
                <a:latin typeface="微软雅黑" panose="020B0503020204020204" pitchFamily="34" charset="-122"/>
                <a:ea typeface="微软雅黑" panose="020B0503020204020204" pitchFamily="34" charset="-122"/>
              </a:rPr>
              <a:t> Lu, </a:t>
            </a:r>
            <a:r>
              <a:rPr kumimoji="1" lang="en-US" altLang="zh-CN" sz="1800" b="1" dirty="0" err="1">
                <a:latin typeface="微软雅黑" panose="020B0503020204020204" pitchFamily="34" charset="-122"/>
                <a:ea typeface="微软雅黑" panose="020B0503020204020204" pitchFamily="34" charset="-122"/>
              </a:rPr>
              <a:t>Junshu</a:t>
            </a:r>
            <a:r>
              <a:rPr kumimoji="1" lang="en-US" altLang="zh-CN" sz="1800" b="1" dirty="0">
                <a:latin typeface="微软雅黑" panose="020B0503020204020204" pitchFamily="34" charset="-122"/>
                <a:ea typeface="微软雅黑" panose="020B0503020204020204" pitchFamily="34" charset="-122"/>
              </a:rPr>
              <a:t> Pan, Mingtao Chen,</a:t>
            </a:r>
          </a:p>
          <a:p>
            <a:pPr algn="ctr"/>
            <a:r>
              <a:rPr kumimoji="1" lang="en-US" altLang="zh-CN" sz="1800" b="1" dirty="0" err="1">
                <a:latin typeface="微软雅黑" panose="020B0503020204020204" pitchFamily="34" charset="-122"/>
                <a:ea typeface="微软雅黑" panose="020B0503020204020204" pitchFamily="34" charset="-122"/>
              </a:rPr>
              <a:t>Tiannan</a:t>
            </a:r>
            <a:r>
              <a:rPr kumimoji="1" lang="en-US" altLang="zh-CN" sz="1800" b="1" dirty="0">
                <a:latin typeface="微软雅黑" panose="020B0503020204020204" pitchFamily="34" charset="-122"/>
                <a:ea typeface="微软雅黑" panose="020B0503020204020204" pitchFamily="34" charset="-122"/>
              </a:rPr>
              <a:t> Guo#, Yanmei Dou#, Hongyu Chen#, </a:t>
            </a:r>
            <a:r>
              <a:rPr kumimoji="1" lang="en-US" altLang="zh-CN" sz="1800" b="1" dirty="0" err="1">
                <a:latin typeface="微软雅黑" panose="020B0503020204020204" pitchFamily="34" charset="-122"/>
                <a:ea typeface="微软雅黑" panose="020B0503020204020204" pitchFamily="34" charset="-122"/>
              </a:rPr>
              <a:t>Anping</a:t>
            </a:r>
            <a:r>
              <a:rPr kumimoji="1" lang="en-US" altLang="zh-CN" sz="1800" b="1" dirty="0">
                <a:latin typeface="微软雅黑" panose="020B0503020204020204" pitchFamily="34" charset="-122"/>
                <a:ea typeface="微软雅黑" panose="020B0503020204020204" pitchFamily="34" charset="-122"/>
              </a:rPr>
              <a:t> Zeng#, Jiaxing Huang#, Tian Xu#, Yue Zhang#</a:t>
            </a:r>
          </a:p>
          <a:p>
            <a:pPr algn="ctr"/>
            <a:endParaRPr kumimoji="1" lang="en-US" altLang="zh-CN" sz="1800" b="1" dirty="0">
              <a:latin typeface="微软雅黑" panose="020B0503020204020204" pitchFamily="34" charset="-122"/>
              <a:ea typeface="微软雅黑" panose="020B0503020204020204" pitchFamily="34" charset="-122"/>
            </a:endParaRPr>
          </a:p>
          <a:p>
            <a:pPr algn="ctr"/>
            <a:r>
              <a:rPr kumimoji="1" lang="en-US" altLang="zh-CN" sz="1800" b="1" dirty="0" err="1">
                <a:latin typeface="微软雅黑" panose="020B0503020204020204" pitchFamily="34" charset="-122"/>
                <a:ea typeface="微软雅黑" panose="020B0503020204020204" pitchFamily="34" charset="-122"/>
              </a:rPr>
              <a:t>arXiv</a:t>
            </a:r>
            <a:r>
              <a:rPr kumimoji="1" lang="en-US" altLang="zh-CN" sz="1800" b="1" dirty="0">
                <a:latin typeface="微软雅黑" panose="020B0503020204020204" pitchFamily="34" charset="-122"/>
                <a:ea typeface="微软雅黑" panose="020B0503020204020204" pitchFamily="34" charset="-122"/>
              </a:rPr>
              <a:t>, 2025</a:t>
            </a:r>
          </a:p>
          <a:p>
            <a:pPr algn="ctr"/>
            <a:endParaRPr kumimoji="1" lang="en-US" altLang="zh-CN" sz="1800" b="1" dirty="0">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rgbClr val="00498F"/>
                </a:solidFill>
                <a:effectLst/>
                <a:uLnTx/>
                <a:uFillTx/>
                <a:latin typeface="微软雅黑" panose="020B0503020204020204" pitchFamily="34" charset="-122"/>
                <a:ea typeface="微软雅黑" panose="020B0503020204020204" pitchFamily="34" charset="-122"/>
                <a:cs typeface="+mn-cs"/>
              </a:rPr>
              <a:t>Now available worldwide: </a:t>
            </a:r>
            <a:r>
              <a:rPr kumimoji="1" lang="en-US" altLang="zh-CN" sz="1800" b="1" i="0" u="none" strike="noStrike" kern="1200" cap="none" spc="0" normalizeH="0" baseline="0" noProof="0" dirty="0">
                <a:ln>
                  <a:noFill/>
                </a:ln>
                <a:solidFill>
                  <a:srgbClr val="00498F"/>
                </a:solidFill>
                <a:effectLst/>
                <a:uLnTx/>
                <a:uFillTx/>
                <a:latin typeface="微软雅黑" panose="020B0503020204020204" pitchFamily="34" charset="-122"/>
                <a:ea typeface="微软雅黑" panose="020B0503020204020204" pitchFamily="34" charset="-122"/>
                <a:cs typeface="+mn-cs"/>
                <a:hlinkClick r:id="rId3"/>
              </a:rPr>
              <a:t>https://airalogy.com</a:t>
            </a:r>
            <a:endParaRPr kumimoji="1" lang="en-US" altLang="zh-CN" sz="1800" b="1" i="0" u="none" strike="noStrike" kern="1200" cap="none" spc="0" normalizeH="0" baseline="0" noProof="0" dirty="0">
              <a:ln>
                <a:noFill/>
              </a:ln>
              <a:solidFill>
                <a:srgbClr val="00498F"/>
              </a:solidFill>
              <a:effectLst/>
              <a:uLnTx/>
              <a:uFillTx/>
              <a:latin typeface="微软雅黑" panose="020B0503020204020204" pitchFamily="34" charset="-122"/>
              <a:ea typeface="微软雅黑" panose="020B0503020204020204" pitchFamily="34" charset="-122"/>
              <a:cs typeface="+mn-cs"/>
            </a:endParaRPr>
          </a:p>
        </p:txBody>
      </p:sp>
      <p:grpSp>
        <p:nvGrpSpPr>
          <p:cNvPr id="13" name="组合 12"/>
          <p:cNvGrpSpPr/>
          <p:nvPr/>
        </p:nvGrpSpPr>
        <p:grpSpPr>
          <a:xfrm>
            <a:off x="2777795" y="660167"/>
            <a:ext cx="6636410" cy="919201"/>
            <a:chOff x="2885962" y="660167"/>
            <a:chExt cx="6636410" cy="919201"/>
          </a:xfrm>
        </p:grpSpPr>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5962" y="660167"/>
              <a:ext cx="3040433" cy="91920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形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65607" y="681723"/>
              <a:ext cx="3256765" cy="876089"/>
            </a:xfrm>
            <a:prstGeom prst="rect">
              <a:avLst/>
            </a:prstGeom>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2800" dirty="0">
                <a:solidFill>
                  <a:srgbClr val="00498F"/>
                </a:solidFill>
              </a:rPr>
              <a:t>Strategic AI development will accelerate innovation</a:t>
            </a:r>
            <a:br>
              <a:rPr kumimoji="1" lang="en-US" altLang="zh-CN" sz="2800" dirty="0">
                <a:solidFill>
                  <a:srgbClr val="00498F"/>
                </a:solidFill>
              </a:rPr>
            </a:br>
            <a:r>
              <a:rPr kumimoji="1" lang="en-US" altLang="zh-CN" sz="2800" dirty="0">
                <a:solidFill>
                  <a:srgbClr val="F35744"/>
                </a:solidFill>
              </a:rPr>
              <a:t>But a lack of high-quality scientific data remains the bottleneck</a:t>
            </a:r>
            <a:endParaRPr kumimoji="1" lang="zh-CN" altLang="en-US" sz="2800" dirty="0">
              <a:solidFill>
                <a:srgbClr val="F35744"/>
              </a:solidFill>
            </a:endParaRPr>
          </a:p>
        </p:txBody>
      </p:sp>
      <p:sp>
        <p:nvSpPr>
          <p:cNvPr id="3" name="灯片编号占位符 2"/>
          <p:cNvSpPr>
            <a:spLocks noGrp="1"/>
          </p:cNvSpPr>
          <p:nvPr>
            <p:ph type="sldNum" sz="quarter" idx="12"/>
          </p:nvPr>
        </p:nvSpPr>
        <p:spPr/>
        <p:txBody>
          <a:bodyPr/>
          <a:lstStyle/>
          <a:p>
            <a:fld id="{A4911521-5835-3843-8C40-A05C163B5C5F}" type="slidenum">
              <a:rPr lang="en-US" smtClean="0"/>
              <a:t>68</a:t>
            </a:fld>
            <a:endParaRPr lang="en-US" dirty="0"/>
          </a:p>
        </p:txBody>
      </p:sp>
      <p:sp>
        <p:nvSpPr>
          <p:cNvPr id="8" name="文本框 7"/>
          <p:cNvSpPr txBox="1"/>
          <p:nvPr/>
        </p:nvSpPr>
        <p:spPr>
          <a:xfrm>
            <a:off x="17760" y="1250303"/>
            <a:ext cx="3275309" cy="707886"/>
          </a:xfrm>
          <a:prstGeom prst="rect">
            <a:avLst/>
          </a:prstGeom>
          <a:noFill/>
        </p:spPr>
        <p:txBody>
          <a:bodyPr wrap="square" rtlCol="0">
            <a:spAutoFit/>
          </a:bodyPr>
          <a:lstStyle/>
          <a:p>
            <a:pPr algn="ctr"/>
            <a:r>
              <a:rPr kumimoji="1" lang="en-US" altLang="zh-CN" sz="2000" b="1" dirty="0">
                <a:solidFill>
                  <a:srgbClr val="FF8400"/>
                </a:solidFill>
                <a:latin typeface="微软雅黑" panose="020B0503020204020204" pitchFamily="34" charset="-122"/>
                <a:ea typeface="微软雅黑" panose="020B0503020204020204" pitchFamily="34" charset="-122"/>
              </a:rPr>
              <a:t>Data is the foundation of both </a:t>
            </a:r>
            <a:r>
              <a:rPr kumimoji="1" lang="en-US" altLang="zh-CN" sz="2000" b="1" u="sng" dirty="0">
                <a:solidFill>
                  <a:srgbClr val="FF8400"/>
                </a:solidFill>
                <a:latin typeface="微软雅黑" panose="020B0503020204020204" pitchFamily="34" charset="-122"/>
                <a:ea typeface="微软雅黑" panose="020B0503020204020204" pitchFamily="34" charset="-122"/>
              </a:rPr>
              <a:t>AI</a:t>
            </a:r>
            <a:r>
              <a:rPr kumimoji="1" lang="en-US" altLang="zh-CN" sz="2000" b="1" dirty="0">
                <a:solidFill>
                  <a:srgbClr val="FF8400"/>
                </a:solidFill>
                <a:latin typeface="微软雅黑" panose="020B0503020204020204" pitchFamily="34" charset="-122"/>
                <a:ea typeface="微软雅黑" panose="020B0503020204020204" pitchFamily="34" charset="-122"/>
              </a:rPr>
              <a:t> and </a:t>
            </a:r>
            <a:r>
              <a:rPr kumimoji="1" lang="en-US" altLang="zh-CN" sz="2000" b="1" u="sng" dirty="0">
                <a:solidFill>
                  <a:srgbClr val="FF8400"/>
                </a:solidFill>
                <a:latin typeface="微软雅黑" panose="020B0503020204020204" pitchFamily="34" charset="-122"/>
                <a:ea typeface="微软雅黑" panose="020B0503020204020204" pitchFamily="34" charset="-122"/>
              </a:rPr>
              <a:t>science</a:t>
            </a:r>
          </a:p>
        </p:txBody>
      </p:sp>
      <p:pic>
        <p:nvPicPr>
          <p:cNvPr id="9" name="图片 8" descr="图标&#10;&#10;AI 生成的内容可能不正确。"/>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200000"/>
                    </a14:imgEffect>
                  </a14:imgLayer>
                </a14:imgProps>
              </a:ext>
            </a:extLst>
          </a:blip>
          <a:srcRect l="13133" t="7198" r="13198" b="9114"/>
          <a:stretch>
            <a:fillRect/>
          </a:stretch>
        </p:blipFill>
        <p:spPr>
          <a:xfrm>
            <a:off x="115348" y="2282691"/>
            <a:ext cx="3080132" cy="3498984"/>
          </a:xfrm>
          <a:prstGeom prst="rect">
            <a:avLst/>
          </a:prstGeom>
        </p:spPr>
      </p:pic>
      <p:sp>
        <p:nvSpPr>
          <p:cNvPr id="20" name="文本框 19"/>
          <p:cNvSpPr txBox="1"/>
          <p:nvPr/>
        </p:nvSpPr>
        <p:spPr>
          <a:xfrm>
            <a:off x="3202658" y="1250303"/>
            <a:ext cx="5763328" cy="707886"/>
          </a:xfrm>
          <a:prstGeom prst="rect">
            <a:avLst/>
          </a:prstGeom>
          <a:noFill/>
        </p:spPr>
        <p:txBody>
          <a:bodyPr wrap="square" rtlCol="0">
            <a:spAutoFit/>
          </a:bodyPr>
          <a:lstStyle/>
          <a:p>
            <a:pPr algn="ctr"/>
            <a:r>
              <a:rPr kumimoji="1" lang="en-US" altLang="zh-CN" sz="2000" b="1" dirty="0">
                <a:solidFill>
                  <a:srgbClr val="FF8400"/>
                </a:solidFill>
                <a:latin typeface="微软雅黑" panose="020B0503020204020204" pitchFamily="34" charset="-122"/>
                <a:ea typeface="微软雅黑" panose="020B0503020204020204" pitchFamily="34" charset="-122"/>
              </a:rPr>
              <a:t>Current AI-driven research still centers on fields with public, standardized datasets</a:t>
            </a:r>
          </a:p>
        </p:txBody>
      </p:sp>
      <p:grpSp>
        <p:nvGrpSpPr>
          <p:cNvPr id="6" name="组合 5"/>
          <p:cNvGrpSpPr/>
          <p:nvPr/>
        </p:nvGrpSpPr>
        <p:grpSpPr>
          <a:xfrm>
            <a:off x="3222546" y="2282690"/>
            <a:ext cx="3680636" cy="3641856"/>
            <a:chOff x="3755626" y="2363609"/>
            <a:chExt cx="3680636" cy="3641856"/>
          </a:xfrm>
        </p:grpSpPr>
        <p:sp>
          <p:nvSpPr>
            <p:cNvPr id="12" name="文本框 11"/>
            <p:cNvSpPr txBox="1"/>
            <p:nvPr/>
          </p:nvSpPr>
          <p:spPr>
            <a:xfrm>
              <a:off x="3872177" y="3580398"/>
              <a:ext cx="1668437" cy="523220"/>
            </a:xfrm>
            <a:prstGeom prst="rect">
              <a:avLst/>
            </a:prstGeom>
            <a:noFill/>
          </p:spPr>
          <p:txBody>
            <a:bodyPr wrap="square" rtlCol="0">
              <a:spAutoFit/>
            </a:bodyPr>
            <a:lstStyle/>
            <a:p>
              <a:pPr algn="ctr"/>
              <a:r>
                <a:rPr kumimoji="1" lang="en-US" altLang="zh-CN" sz="1400" dirty="0">
                  <a:latin typeface="微软雅黑" panose="020B0503020204020204" pitchFamily="34" charset="-122"/>
                  <a:ea typeface="微软雅黑" panose="020B0503020204020204" pitchFamily="34" charset="-122"/>
                </a:rPr>
                <a:t>Protein Structure Prediction</a:t>
              </a:r>
              <a:r>
                <a:rPr kumimoji="1" lang="en-US" altLang="zh-CN" sz="1400" baseline="30000" dirty="0">
                  <a:latin typeface="微软雅黑" panose="020B0503020204020204" pitchFamily="34" charset="-122"/>
                  <a:ea typeface="微软雅黑" panose="020B0503020204020204" pitchFamily="34" charset="-122"/>
                </a:rPr>
                <a:t>1</a:t>
              </a:r>
              <a:endParaRPr kumimoji="1" lang="zh-CN" altLang="en-US" sz="1400" baseline="30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678731" y="3580398"/>
              <a:ext cx="1577931" cy="307777"/>
            </a:xfrm>
            <a:prstGeom prst="rect">
              <a:avLst/>
            </a:prstGeom>
            <a:noFill/>
          </p:spPr>
          <p:txBody>
            <a:bodyPr wrap="none" rtlCol="0">
              <a:spAutoFit/>
            </a:bodyPr>
            <a:lstStyle/>
            <a:p>
              <a:pPr algn="ctr"/>
              <a:r>
                <a:rPr kumimoji="1" lang="en-US" altLang="zh-CN" sz="1400" dirty="0">
                  <a:latin typeface="微软雅黑" panose="020B0503020204020204" pitchFamily="34" charset="-122"/>
                  <a:ea typeface="微软雅黑" panose="020B0503020204020204" pitchFamily="34" charset="-122"/>
                </a:rPr>
                <a:t>Drug Discovery</a:t>
              </a:r>
              <a:r>
                <a:rPr kumimoji="1" lang="en-US" altLang="zh-CN" sz="1400" baseline="30000" dirty="0">
                  <a:latin typeface="微软雅黑" panose="020B0503020204020204" pitchFamily="34" charset="-122"/>
                  <a:ea typeface="微软雅黑" panose="020B0503020204020204" pitchFamily="34" charset="-122"/>
                </a:rPr>
                <a:t>2</a:t>
              </a:r>
              <a:endParaRPr kumimoji="1" lang="zh-CN" altLang="en-US" sz="1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3755626" y="5482245"/>
              <a:ext cx="1901539" cy="523220"/>
            </a:xfrm>
            <a:prstGeom prst="rect">
              <a:avLst/>
            </a:prstGeom>
            <a:noFill/>
          </p:spPr>
          <p:txBody>
            <a:bodyPr wrap="square" rtlCol="0">
              <a:spAutoFit/>
            </a:bodyPr>
            <a:lstStyle/>
            <a:p>
              <a:pPr algn="ctr"/>
              <a:r>
                <a:rPr kumimoji="1" lang="en-US" altLang="zh-CN" sz="1400" dirty="0">
                  <a:latin typeface="微软雅黑" panose="020B0503020204020204" pitchFamily="34" charset="-122"/>
                  <a:ea typeface="微软雅黑" panose="020B0503020204020204" pitchFamily="34" charset="-122"/>
                </a:rPr>
                <a:t>Pathology Image Recognition</a:t>
              </a:r>
              <a:r>
                <a:rPr kumimoji="1" lang="en-US" altLang="zh-CN" sz="1400" baseline="30000" dirty="0">
                  <a:latin typeface="微软雅黑" panose="020B0503020204020204" pitchFamily="34" charset="-122"/>
                  <a:ea typeface="微软雅黑" panose="020B0503020204020204" pitchFamily="34" charset="-122"/>
                </a:rPr>
                <a:t>3</a:t>
              </a:r>
              <a:endParaRPr kumimoji="1" lang="zh-CN" altLang="en-US" sz="1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499130" y="5482245"/>
              <a:ext cx="1937132" cy="307777"/>
            </a:xfrm>
            <a:prstGeom prst="rect">
              <a:avLst/>
            </a:prstGeom>
            <a:noFill/>
          </p:spPr>
          <p:txBody>
            <a:bodyPr wrap="none" rtlCol="0">
              <a:spAutoFit/>
            </a:bodyPr>
            <a:lstStyle/>
            <a:p>
              <a:pPr algn="ctr"/>
              <a:r>
                <a:rPr kumimoji="1" lang="en-US" altLang="zh-CN" sz="1400" dirty="0">
                  <a:latin typeface="微软雅黑" panose="020B0503020204020204" pitchFamily="34" charset="-122"/>
                  <a:ea typeface="微软雅黑" panose="020B0503020204020204" pitchFamily="34" charset="-122"/>
                </a:rPr>
                <a:t>Materials Discovery</a:t>
              </a:r>
              <a:r>
                <a:rPr kumimoji="1" lang="en-US" altLang="zh-CN" sz="1400" baseline="30000" dirty="0">
                  <a:latin typeface="微软雅黑" panose="020B0503020204020204" pitchFamily="34" charset="-122"/>
                  <a:ea typeface="微软雅黑" panose="020B0503020204020204" pitchFamily="34" charset="-122"/>
                </a:rPr>
                <a:t>4</a:t>
              </a:r>
              <a:endParaRPr kumimoji="1" lang="en-US" altLang="zh-CN" sz="1400" dirty="0">
                <a:latin typeface="微软雅黑" panose="020B0503020204020204" pitchFamily="34" charset="-122"/>
                <a:ea typeface="微软雅黑" panose="020B0503020204020204" pitchFamily="34" charset="-122"/>
              </a:endParaRPr>
            </a:p>
          </p:txBody>
        </p:sp>
        <p:pic>
          <p:nvPicPr>
            <p:cNvPr id="1026" name="Picture 2" descr="image2"/>
            <p:cNvPicPr>
              <a:picLocks noChangeAspect="1" noChangeArrowheads="1"/>
            </p:cNvPicPr>
            <p:nvPr/>
          </p:nvPicPr>
          <p:blipFill rotWithShape="1">
            <a:blip r:embed="rId5">
              <a:extLst>
                <a:ext uri="{28A0092B-C50C-407E-A947-70E740481C1C}">
                  <a14:useLocalDpi xmlns:a14="http://schemas.microsoft.com/office/drawing/2010/main" val="0"/>
                </a:ext>
              </a:extLst>
            </a:blip>
            <a:srcRect l="8646" t="4489" r="7064" b="4279"/>
            <a:stretch>
              <a:fillRect/>
            </a:stretch>
          </p:blipFill>
          <p:spPr bwMode="auto">
            <a:xfrm>
              <a:off x="4076395" y="2363609"/>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图形 2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7696" y="2709632"/>
              <a:ext cx="1620000" cy="567954"/>
            </a:xfrm>
            <a:prstGeom prst="rect">
              <a:avLst/>
            </a:prstGeom>
          </p:spPr>
        </p:pic>
        <p:pic>
          <p:nvPicPr>
            <p:cNvPr id="10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7696" y="4359570"/>
              <a:ext cx="1620000" cy="10148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6395" y="4237005"/>
              <a:ext cx="1260000" cy="12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4536371" y="6007918"/>
            <a:ext cx="7655629" cy="461665"/>
            <a:chOff x="4453127" y="6026805"/>
            <a:chExt cx="7655629" cy="461665"/>
          </a:xfrm>
        </p:grpSpPr>
        <p:sp>
          <p:nvSpPr>
            <p:cNvPr id="25" name="文本框 24"/>
            <p:cNvSpPr txBox="1"/>
            <p:nvPr/>
          </p:nvSpPr>
          <p:spPr>
            <a:xfrm>
              <a:off x="4453127" y="6026805"/>
              <a:ext cx="2066015" cy="461665"/>
            </a:xfrm>
            <a:prstGeom prst="rect">
              <a:avLst/>
            </a:prstGeom>
            <a:noFill/>
          </p:spPr>
          <p:txBody>
            <a:bodyPr wrap="none" rtlCol="0">
              <a:spAutoFit/>
            </a:bodyPr>
            <a:lstStyle/>
            <a:p>
              <a:r>
                <a:rPr kumimoji="1" lang="en-US" altLang="zh-CN" sz="1200" baseline="30000" dirty="0">
                  <a:latin typeface="微软雅黑" panose="020B0503020204020204" pitchFamily="34" charset="-122"/>
                  <a:ea typeface="微软雅黑" panose="020B0503020204020204" pitchFamily="34" charset="-122"/>
                </a:rPr>
                <a:t>1</a:t>
              </a:r>
              <a:r>
                <a:rPr kumimoji="1" lang="en-US" altLang="zh-CN" sz="1200" dirty="0">
                  <a:latin typeface="微软雅黑" panose="020B0503020204020204" pitchFamily="34" charset="-122"/>
                  <a:ea typeface="微软雅黑" panose="020B0503020204020204" pitchFamily="34" charset="-122"/>
                </a:rPr>
                <a:t> AlphaFold. </a:t>
              </a:r>
              <a:r>
                <a:rPr kumimoji="1" lang="en-US" altLang="zh-CN" sz="1200" i="1" dirty="0">
                  <a:latin typeface="微软雅黑" panose="020B0503020204020204" pitchFamily="34" charset="-122"/>
                  <a:ea typeface="微软雅黑" panose="020B0503020204020204" pitchFamily="34" charset="-122"/>
                </a:rPr>
                <a:t>Nature</a:t>
              </a:r>
              <a:r>
                <a:rPr kumimoji="1" lang="en-US" altLang="zh-CN" sz="1200" dirty="0">
                  <a:latin typeface="微软雅黑" panose="020B0503020204020204" pitchFamily="34" charset="-122"/>
                  <a:ea typeface="微软雅黑" panose="020B0503020204020204" pitchFamily="34" charset="-122"/>
                </a:rPr>
                <a:t>, 2021</a:t>
              </a:r>
            </a:p>
            <a:p>
              <a:r>
                <a:rPr kumimoji="1" lang="en-US" altLang="zh-CN" sz="1200" baseline="30000" dirty="0">
                  <a:latin typeface="微软雅黑" panose="020B0503020204020204" pitchFamily="34" charset="-122"/>
                  <a:ea typeface="微软雅黑" panose="020B0503020204020204" pitchFamily="34" charset="-122"/>
                </a:rPr>
                <a:t>2</a:t>
              </a:r>
              <a:r>
                <a:rPr kumimoji="1" lang="en-US" altLang="zh-CN"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Halicin</a:t>
              </a:r>
              <a:r>
                <a:rPr kumimoji="1" lang="en-US" altLang="zh-CN" sz="1200" dirty="0">
                  <a:latin typeface="微软雅黑" panose="020B0503020204020204" pitchFamily="34" charset="-122"/>
                  <a:ea typeface="微软雅黑" panose="020B0503020204020204" pitchFamily="34" charset="-122"/>
                </a:rPr>
                <a:t>. </a:t>
              </a:r>
              <a:r>
                <a:rPr kumimoji="1" lang="en-US" altLang="zh-CN" sz="1200" i="1" dirty="0">
                  <a:latin typeface="微软雅黑" panose="020B0503020204020204" pitchFamily="34" charset="-122"/>
                  <a:ea typeface="微软雅黑" panose="020B0503020204020204" pitchFamily="34" charset="-122"/>
                </a:rPr>
                <a:t>Cell</a:t>
              </a:r>
              <a:r>
                <a:rPr kumimoji="1" lang="en-US" altLang="zh-CN" sz="1200" dirty="0">
                  <a:latin typeface="微软雅黑" panose="020B0503020204020204" pitchFamily="34" charset="-122"/>
                  <a:ea typeface="微软雅黑" panose="020B0503020204020204" pitchFamily="34" charset="-122"/>
                </a:rPr>
                <a:t>, 2020</a:t>
              </a:r>
              <a:endParaRPr kumimoji="1" lang="zh-CN" altLang="en-US" sz="12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6513761" y="6026805"/>
              <a:ext cx="2066015" cy="461665"/>
            </a:xfrm>
            <a:prstGeom prst="rect">
              <a:avLst/>
            </a:prstGeom>
            <a:noFill/>
          </p:spPr>
          <p:txBody>
            <a:bodyPr wrap="square" rtlCol="0">
              <a:spAutoFit/>
            </a:bodyPr>
            <a:lstStyle/>
            <a:p>
              <a:r>
                <a:rPr kumimoji="1" lang="en-US" altLang="zh-CN" sz="1200" baseline="30000" dirty="0">
                  <a:latin typeface="微软雅黑" panose="020B0503020204020204" pitchFamily="34" charset="-122"/>
                  <a:ea typeface="微软雅黑" panose="020B0503020204020204" pitchFamily="34" charset="-122"/>
                </a:rPr>
                <a:t>3</a:t>
              </a:r>
              <a:r>
                <a:rPr kumimoji="1" lang="en-US" altLang="zh-CN"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PathChat</a:t>
              </a:r>
              <a:r>
                <a:rPr kumimoji="1" lang="en-US" altLang="zh-CN" sz="1200" dirty="0">
                  <a:latin typeface="微软雅黑" panose="020B0503020204020204" pitchFamily="34" charset="-122"/>
                  <a:ea typeface="微软雅黑" panose="020B0503020204020204" pitchFamily="34" charset="-122"/>
                </a:rPr>
                <a:t>. </a:t>
              </a:r>
              <a:r>
                <a:rPr kumimoji="1" lang="en-US" altLang="zh-CN" sz="1200" i="1" dirty="0">
                  <a:latin typeface="微软雅黑" panose="020B0503020204020204" pitchFamily="34" charset="-122"/>
                  <a:ea typeface="微软雅黑" panose="020B0503020204020204" pitchFamily="34" charset="-122"/>
                </a:rPr>
                <a:t>Nature</a:t>
              </a:r>
              <a:r>
                <a:rPr kumimoji="1" lang="en-US" altLang="zh-CN" sz="1200" dirty="0">
                  <a:latin typeface="微软雅黑" panose="020B0503020204020204" pitchFamily="34" charset="-122"/>
                  <a:ea typeface="微软雅黑" panose="020B0503020204020204" pitchFamily="34" charset="-122"/>
                </a:rPr>
                <a:t>, 2024</a:t>
              </a:r>
              <a:endParaRPr kumimoji="1" lang="zh-CN" altLang="en-US" sz="1200" dirty="0">
                <a:latin typeface="微软雅黑" panose="020B0503020204020204" pitchFamily="34" charset="-122"/>
                <a:ea typeface="微软雅黑" panose="020B0503020204020204" pitchFamily="34" charset="-122"/>
              </a:endParaRPr>
            </a:p>
            <a:p>
              <a:r>
                <a:rPr kumimoji="1" lang="en-US" altLang="zh-CN" sz="1200" baseline="30000" dirty="0">
                  <a:latin typeface="微软雅黑" panose="020B0503020204020204" pitchFamily="34" charset="-122"/>
                  <a:ea typeface="微软雅黑" panose="020B0503020204020204" pitchFamily="34" charset="-122"/>
                </a:rPr>
                <a:t>4</a:t>
              </a:r>
              <a:r>
                <a:rPr kumimoji="1" lang="en-US" altLang="zh-CN" sz="1200" dirty="0">
                  <a:latin typeface="微软雅黑" panose="020B0503020204020204" pitchFamily="34" charset="-122"/>
                  <a:ea typeface="微软雅黑" panose="020B0503020204020204" pitchFamily="34" charset="-122"/>
                </a:rPr>
                <a:t> A-Lab. </a:t>
              </a:r>
              <a:r>
                <a:rPr kumimoji="1" lang="en-US" altLang="zh-CN" sz="1200" i="1" dirty="0">
                  <a:latin typeface="微软雅黑" panose="020B0503020204020204" pitchFamily="34" charset="-122"/>
                  <a:ea typeface="微软雅黑" panose="020B0503020204020204" pitchFamily="34" charset="-122"/>
                </a:rPr>
                <a:t>Nature</a:t>
              </a:r>
              <a:r>
                <a:rPr kumimoji="1" lang="en-US" altLang="zh-CN" sz="1200" dirty="0">
                  <a:latin typeface="微软雅黑" panose="020B0503020204020204" pitchFamily="34" charset="-122"/>
                  <a:ea typeface="微软雅黑" panose="020B0503020204020204" pitchFamily="34" charset="-122"/>
                </a:rPr>
                <a:t>, 2023</a:t>
              </a:r>
              <a:endParaRPr kumimoji="1" lang="zh-CN" altLang="en-US" sz="12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8574396" y="6026805"/>
              <a:ext cx="3534360" cy="461665"/>
            </a:xfrm>
            <a:prstGeom prst="rect">
              <a:avLst/>
            </a:prstGeom>
            <a:noFill/>
          </p:spPr>
          <p:txBody>
            <a:bodyPr wrap="square" rtlCol="0">
              <a:spAutoFit/>
            </a:bodyPr>
            <a:lstStyle/>
            <a:p>
              <a:r>
                <a:rPr kumimoji="1" lang="en-US" altLang="zh-CN" sz="1200" baseline="30000" dirty="0">
                  <a:latin typeface="微软雅黑" panose="020B0503020204020204" pitchFamily="34" charset="-122"/>
                  <a:ea typeface="微软雅黑" panose="020B0503020204020204" pitchFamily="34" charset="-122"/>
                </a:rPr>
                <a:t>5</a:t>
              </a:r>
              <a:r>
                <a:rPr kumimoji="1" lang="en-US" altLang="zh-CN" sz="1200" dirty="0">
                  <a:latin typeface="微软雅黑" panose="020B0503020204020204" pitchFamily="34" charset="-122"/>
                  <a:ea typeface="微软雅黑" panose="020B0503020204020204" pitchFamily="34" charset="-122"/>
                </a:rPr>
                <a:t> A survey of 1,600 researchers. </a:t>
              </a:r>
              <a:r>
                <a:rPr kumimoji="1" lang="en-US" altLang="zh-CN" sz="1200" i="1" dirty="0">
                  <a:latin typeface="微软雅黑" panose="020B0503020204020204" pitchFamily="34" charset="-122"/>
                  <a:ea typeface="微软雅黑" panose="020B0503020204020204" pitchFamily="34" charset="-122"/>
                </a:rPr>
                <a:t>Nature</a:t>
              </a:r>
              <a:r>
                <a:rPr kumimoji="1" lang="en-US" altLang="zh-CN" sz="1200" dirty="0">
                  <a:latin typeface="微软雅黑" panose="020B0503020204020204" pitchFamily="34" charset="-122"/>
                  <a:ea typeface="微软雅黑" panose="020B0503020204020204" pitchFamily="34" charset="-122"/>
                </a:rPr>
                <a:t>, 2023</a:t>
              </a:r>
              <a:endParaRPr kumimoji="1" lang="zh-CN" altLang="en-US" sz="1200" dirty="0">
                <a:latin typeface="微软雅黑" panose="020B0503020204020204" pitchFamily="34" charset="-122"/>
                <a:ea typeface="微软雅黑" panose="020B0503020204020204" pitchFamily="34" charset="-122"/>
              </a:endParaRPr>
            </a:p>
            <a:p>
              <a:endParaRPr kumimoji="1" lang="zh-CN" altLang="en-US" sz="1200"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6711225" y="2821344"/>
            <a:ext cx="2413549" cy="2564548"/>
            <a:chOff x="6955848" y="2744604"/>
            <a:chExt cx="2413549" cy="2564548"/>
          </a:xfrm>
        </p:grpSpPr>
        <p:sp>
          <p:nvSpPr>
            <p:cNvPr id="17" name="文本框 16"/>
            <p:cNvSpPr txBox="1"/>
            <p:nvPr/>
          </p:nvSpPr>
          <p:spPr>
            <a:xfrm>
              <a:off x="6955848" y="4601266"/>
              <a:ext cx="2413549" cy="707886"/>
            </a:xfrm>
            <a:prstGeom prst="rect">
              <a:avLst/>
            </a:prstGeom>
            <a:noFill/>
          </p:spPr>
          <p:txBody>
            <a:bodyPr wrap="square" rtlCol="0">
              <a:spAutoFit/>
            </a:bodyPr>
            <a:lstStyle/>
            <a:p>
              <a:pPr algn="ctr"/>
              <a:r>
                <a:rPr kumimoji="1" lang="en-US" altLang="zh-CN" sz="2000" b="1" dirty="0">
                  <a:latin typeface="微软雅黑" panose="020B0503020204020204" pitchFamily="34" charset="-122"/>
                  <a:ea typeface="微软雅黑" panose="020B0503020204020204" pitchFamily="34" charset="-122"/>
                </a:rPr>
                <a:t>Research is AI-empowered</a:t>
              </a:r>
              <a:r>
                <a:rPr kumimoji="1" lang="en-US" altLang="zh-CN" sz="2000" baseline="30000" dirty="0">
                  <a:latin typeface="微软雅黑" panose="020B0503020204020204" pitchFamily="34" charset="-122"/>
                  <a:ea typeface="微软雅黑" panose="020B0503020204020204" pitchFamily="34" charset="-122"/>
                </a:rPr>
                <a:t>5</a:t>
              </a:r>
              <a:endParaRPr kumimoji="1" lang="zh-CN" altLang="en-US" sz="2000" baseline="30000" dirty="0">
                <a:latin typeface="微软雅黑" panose="020B0503020204020204" pitchFamily="34" charset="-122"/>
                <a:ea typeface="微软雅黑" panose="020B0503020204020204" pitchFamily="34" charset="-122"/>
              </a:endParaRPr>
            </a:p>
          </p:txBody>
        </p:sp>
        <p:sp>
          <p:nvSpPr>
            <p:cNvPr id="18" name="椭圆 17"/>
            <p:cNvSpPr/>
            <p:nvPr/>
          </p:nvSpPr>
          <p:spPr>
            <a:xfrm>
              <a:off x="7544134" y="3345115"/>
              <a:ext cx="1236977" cy="1236977"/>
            </a:xfrm>
            <a:prstGeom prst="ellipse">
              <a:avLst/>
            </a:prstGeom>
            <a:solidFill>
              <a:srgbClr val="F3574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4400" b="1" dirty="0">
                  <a:latin typeface="微软雅黑" panose="020B0503020204020204" pitchFamily="34" charset="-122"/>
                  <a:ea typeface="微软雅黑" panose="020B0503020204020204" pitchFamily="34" charset="-122"/>
                </a:rPr>
                <a:t>8%</a:t>
              </a:r>
              <a:endParaRPr kumimoji="1" lang="zh-CN" altLang="en-US" sz="4400"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7379710" y="2744604"/>
              <a:ext cx="1565824" cy="584775"/>
            </a:xfrm>
            <a:prstGeom prst="rect">
              <a:avLst/>
            </a:prstGeom>
            <a:noFill/>
          </p:spPr>
          <p:txBody>
            <a:bodyPr wrap="square" rtlCol="0">
              <a:spAutoFit/>
            </a:bodyPr>
            <a:lstStyle/>
            <a:p>
              <a:pPr algn="ctr"/>
              <a:r>
                <a:rPr kumimoji="1" lang="en-US" altLang="zh-CN" sz="3200" b="1" dirty="0">
                  <a:latin typeface="微软雅黑" panose="020B0503020204020204" pitchFamily="34" charset="-122"/>
                  <a:ea typeface="微软雅黑" panose="020B0503020204020204" pitchFamily="34" charset="-122"/>
                </a:rPr>
                <a:t>Only</a:t>
              </a:r>
              <a:endParaRPr kumimoji="1" lang="zh-CN" altLang="en-US" sz="3200" dirty="0">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9394605" y="2345964"/>
            <a:ext cx="2512142" cy="3388757"/>
          </a:xfrm>
          <a:prstGeom prst="roundRect">
            <a:avLst>
              <a:gd name="adj" fmla="val 7275"/>
            </a:avLst>
          </a:prstGeom>
          <a:solidFill>
            <a:srgbClr val="1CA38F"/>
          </a:solidFill>
        </p:spPr>
        <p:txBody>
          <a:bodyPr wrap="square" lIns="36000" tIns="36000" rIns="36000" bIns="36000"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Develop a </a:t>
            </a:r>
            <a:r>
              <a:rPr lang="en-US" altLang="zh-CN" sz="1600" b="1" u="sng" dirty="0">
                <a:solidFill>
                  <a:schemeClr val="bg1"/>
                </a:solidFill>
                <a:latin typeface="微软雅黑" panose="020B0503020204020204" pitchFamily="34" charset="-122"/>
                <a:ea typeface="微软雅黑" panose="020B0503020204020204" pitchFamily="34" charset="-122"/>
              </a:rPr>
              <a:t>universal platform</a:t>
            </a:r>
            <a:r>
              <a:rPr lang="en-US" altLang="zh-CN" sz="1600" b="1" dirty="0">
                <a:solidFill>
                  <a:schemeClr val="bg1"/>
                </a:solidFill>
                <a:latin typeface="微软雅黑" panose="020B0503020204020204" pitchFamily="34" charset="-122"/>
                <a:ea typeface="微软雅黑" panose="020B0503020204020204" pitchFamily="34" charset="-122"/>
              </a:rPr>
              <a:t> that </a:t>
            </a:r>
            <a:r>
              <a:rPr lang="en-US" altLang="zh-CN" sz="1600" b="1" u="sng" dirty="0">
                <a:solidFill>
                  <a:schemeClr val="bg1"/>
                </a:solidFill>
                <a:latin typeface="微软雅黑" panose="020B0503020204020204" pitchFamily="34" charset="-122"/>
                <a:ea typeface="微软雅黑" panose="020B0503020204020204" pitchFamily="34" charset="-122"/>
              </a:rPr>
              <a:t>digitizes all data</a:t>
            </a:r>
            <a:r>
              <a:rPr lang="en-US" altLang="zh-CN" sz="1600" b="1" dirty="0">
                <a:solidFill>
                  <a:schemeClr val="bg1"/>
                </a:solidFill>
                <a:latin typeface="微软雅黑" panose="020B0503020204020204" pitchFamily="34" charset="-122"/>
                <a:ea typeface="微软雅黑" panose="020B0503020204020204" pitchFamily="34" charset="-122"/>
              </a:rPr>
              <a:t> generated throughout research workflows </a:t>
            </a:r>
            <a:r>
              <a:rPr lang="en-US" altLang="zh-CN" sz="1600" b="1" u="sng" dirty="0">
                <a:solidFill>
                  <a:schemeClr val="bg1"/>
                </a:solidFill>
                <a:latin typeface="微软雅黑" panose="020B0503020204020204" pitchFamily="34" charset="-122"/>
                <a:ea typeface="微软雅黑" panose="020B0503020204020204" pitchFamily="34" charset="-122"/>
              </a:rPr>
              <a:t>across all disciplines</a:t>
            </a:r>
          </a:p>
          <a:p>
            <a:endParaRPr lang="en-US" altLang="zh-CN" sz="1600" b="1" dirty="0">
              <a:solidFill>
                <a:schemeClr val="bg1"/>
              </a:solidFill>
              <a:latin typeface="微软雅黑" panose="020B0503020204020204" pitchFamily="34" charset="-122"/>
              <a:ea typeface="微软雅黑" panose="020B0503020204020204" pitchFamily="34" charset="-122"/>
            </a:endParaRPr>
          </a:p>
          <a:p>
            <a:r>
              <a:rPr lang="en-US" altLang="zh-CN" sz="1600" b="1" dirty="0">
                <a:solidFill>
                  <a:schemeClr val="bg1"/>
                </a:solidFill>
                <a:latin typeface="微软雅黑" panose="020B0503020204020204" pitchFamily="34" charset="-122"/>
                <a:ea typeface="微软雅黑" panose="020B0503020204020204" pitchFamily="34" charset="-122"/>
              </a:rPr>
              <a:t>With the help of AI: users can easily design record forms for any discipline without requiring computer expertise</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9449506" y="1761189"/>
            <a:ext cx="2402341" cy="584775"/>
          </a:xfrm>
          <a:prstGeom prst="rect">
            <a:avLst/>
          </a:prstGeom>
          <a:noFill/>
        </p:spPr>
        <p:txBody>
          <a:bodyPr wrap="square" anchor="ctr">
            <a:spAutoFit/>
          </a:bodyPr>
          <a:lstStyle/>
          <a:p>
            <a:pPr algn="ctr"/>
            <a:r>
              <a:rPr kumimoji="1" lang="en-US" altLang="zh-CN" sz="3200" b="1" dirty="0">
                <a:solidFill>
                  <a:srgbClr val="1CA38F"/>
                </a:solidFill>
                <a:latin typeface="微软雅黑" panose="020B0503020204020204" pitchFamily="34" charset="-122"/>
                <a:ea typeface="微软雅黑" panose="020B0503020204020204" pitchFamily="34" charset="-122"/>
              </a:rPr>
              <a:t>Solution</a:t>
            </a:r>
          </a:p>
        </p:txBody>
      </p:sp>
      <p:sp>
        <p:nvSpPr>
          <p:cNvPr id="10" name="文本框 9"/>
          <p:cNvSpPr txBox="1"/>
          <p:nvPr/>
        </p:nvSpPr>
        <p:spPr>
          <a:xfrm>
            <a:off x="2717800" y="6513791"/>
            <a:ext cx="6756400"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Now available worldwide: </a:t>
            </a: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hlinkClick r:id="rId10"/>
              </a:rPr>
              <a:t>https://airalogy.com</a:t>
            </a:r>
            <a:endPar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1900" dirty="0">
                <a:solidFill>
                  <a:srgbClr val="FF8400"/>
                </a:solidFill>
              </a:rPr>
              <a:t>Building a universal AI-driven platform for research digitization, automation, and acceleration</a:t>
            </a:r>
            <a:br>
              <a:rPr kumimoji="1" lang="en-US" altLang="zh-CN" sz="1900" dirty="0">
                <a:solidFill>
                  <a:srgbClr val="FF8400"/>
                </a:solidFill>
              </a:rPr>
            </a:br>
            <a:r>
              <a:rPr kumimoji="1" lang="en-US" altLang="zh-CN" sz="1900" dirty="0">
                <a:solidFill>
                  <a:srgbClr val="00498F"/>
                </a:solidFill>
              </a:rPr>
              <a:t>Deep collaboration with 7 leading labs across all four schools of Westlake University</a:t>
            </a:r>
            <a:endParaRPr kumimoji="1" lang="zh-CN" altLang="en-US" sz="1900" dirty="0"/>
          </a:p>
        </p:txBody>
      </p:sp>
      <p:sp>
        <p:nvSpPr>
          <p:cNvPr id="3" name="灯片编号占位符 2"/>
          <p:cNvSpPr>
            <a:spLocks noGrp="1"/>
          </p:cNvSpPr>
          <p:nvPr>
            <p:ph type="sldNum" sz="quarter" idx="12"/>
          </p:nvPr>
        </p:nvSpPr>
        <p:spPr/>
        <p:txBody>
          <a:bodyPr/>
          <a:lstStyle/>
          <a:p>
            <a:fld id="{A4911521-5835-3843-8C40-A05C163B5C5F}" type="slidenum">
              <a:rPr lang="en-US" smtClean="0"/>
              <a:t>69</a:t>
            </a:fld>
            <a:endParaRPr lang="en-US" dirty="0"/>
          </a:p>
        </p:txBody>
      </p:sp>
      <p:sp>
        <p:nvSpPr>
          <p:cNvPr id="5" name="文本框 4"/>
          <p:cNvSpPr txBox="1"/>
          <p:nvPr/>
        </p:nvSpPr>
        <p:spPr>
          <a:xfrm>
            <a:off x="10594497" y="2623152"/>
            <a:ext cx="1373340" cy="954107"/>
          </a:xfrm>
          <a:prstGeom prst="rect">
            <a:avLst/>
          </a:prstGeom>
          <a:noFill/>
        </p:spPr>
        <p:txBody>
          <a:bodyPr wrap="square">
            <a:spAutoFit/>
          </a:bodyPr>
          <a:lstStyle/>
          <a:p>
            <a:pPr algn="ctr"/>
            <a:r>
              <a:rPr lang="en-US" altLang="zh-CN" sz="1200" b="1" i="0" dirty="0">
                <a:solidFill>
                  <a:srgbClr val="000000"/>
                </a:solidFill>
                <a:effectLst/>
                <a:latin typeface="微软雅黑" panose="020B0503020204020204" pitchFamily="34" charset="-122"/>
                <a:ea typeface="微软雅黑" panose="020B0503020204020204" pitchFamily="34" charset="-122"/>
              </a:rPr>
              <a:t>Yanmei Dou</a:t>
            </a:r>
          </a:p>
          <a:p>
            <a:pPr algn="ctr"/>
            <a:r>
              <a:rPr kumimoji="1" lang="en-US" altLang="zh-CN" sz="1200" b="1" dirty="0">
                <a:solidFill>
                  <a:srgbClr val="1CA38F"/>
                </a:solidFill>
                <a:latin typeface="微软雅黑" panose="020B0503020204020204" pitchFamily="34" charset="-122"/>
                <a:ea typeface="微软雅黑" panose="020B0503020204020204" pitchFamily="34" charset="-122"/>
              </a:rPr>
              <a:t>Life Sciences</a:t>
            </a:r>
            <a:endParaRPr lang="en-US" altLang="zh-CN" sz="1200" b="1" dirty="0">
              <a:solidFill>
                <a:srgbClr val="1CA38F"/>
              </a:solidFill>
              <a:latin typeface="微软雅黑" panose="020B0503020204020204" pitchFamily="34" charset="-122"/>
              <a:ea typeface="微软雅黑" panose="020B0503020204020204" pitchFamily="34" charset="-122"/>
            </a:endParaRPr>
          </a:p>
          <a:p>
            <a:pPr algn="ctr"/>
            <a:r>
              <a:rPr lang="en-US" altLang="zh-CN" sz="1200" dirty="0"/>
              <a:t>Assi. Professor</a:t>
            </a:r>
            <a:endParaRPr lang="en-US" altLang="zh-CN" sz="1200" i="0" dirty="0">
              <a:solidFill>
                <a:srgbClr val="000000"/>
              </a:solidFill>
              <a:effectLst/>
              <a:latin typeface="微软雅黑" panose="020B0503020204020204" pitchFamily="34" charset="-122"/>
              <a:ea typeface="微软雅黑" panose="020B0503020204020204" pitchFamily="34" charset="-122"/>
            </a:endParaRPr>
          </a:p>
          <a:p>
            <a:pPr algn="ctr"/>
            <a:r>
              <a:rPr lang="en-US" altLang="zh-CN" sz="1000" dirty="0">
                <a:solidFill>
                  <a:srgbClr val="000000"/>
                </a:solidFill>
                <a:latin typeface="微软雅黑" panose="020B0503020204020204" pitchFamily="34" charset="-122"/>
                <a:ea typeface="微软雅黑" panose="020B0503020204020204" pitchFamily="34" charset="-122"/>
              </a:rPr>
              <a:t>Computational Biology Expert</a:t>
            </a:r>
          </a:p>
        </p:txBody>
      </p:sp>
      <p:grpSp>
        <p:nvGrpSpPr>
          <p:cNvPr id="6" name="组合 5"/>
          <p:cNvGrpSpPr/>
          <p:nvPr/>
        </p:nvGrpSpPr>
        <p:grpSpPr>
          <a:xfrm>
            <a:off x="1207462" y="3620475"/>
            <a:ext cx="9915445" cy="2556726"/>
            <a:chOff x="990673" y="3799358"/>
            <a:chExt cx="9915445" cy="2556726"/>
          </a:xfrm>
        </p:grpSpPr>
        <p:sp>
          <p:nvSpPr>
            <p:cNvPr id="7" name="文本框 6"/>
            <p:cNvSpPr txBox="1"/>
            <p:nvPr/>
          </p:nvSpPr>
          <p:spPr>
            <a:xfrm>
              <a:off x="1000138" y="4755171"/>
              <a:ext cx="930960" cy="276999"/>
            </a:xfrm>
            <a:prstGeom prst="rect">
              <a:avLst/>
            </a:prstGeom>
            <a:noFill/>
          </p:spPr>
          <p:txBody>
            <a:bodyPr wrap="none" rtlCol="0">
              <a:spAutoFit/>
            </a:bodyPr>
            <a:lstStyle/>
            <a:p>
              <a:pPr algn="ctr"/>
              <a:r>
                <a:rPr kumimoji="1" lang="en-US" altLang="zh-CN" sz="1200" b="1" dirty="0">
                  <a:latin typeface="微软雅黑" panose="020B0503020204020204" pitchFamily="34" charset="-122"/>
                  <a:ea typeface="微软雅黑" panose="020B0503020204020204" pitchFamily="34" charset="-122"/>
                </a:rPr>
                <a:t>Zijie Yang</a:t>
              </a:r>
              <a:endParaRPr kumimoji="1" lang="zh-CN" altLang="en-US" sz="12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280050" y="4755171"/>
              <a:ext cx="893193" cy="276999"/>
            </a:xfrm>
            <a:prstGeom prst="rect">
              <a:avLst/>
            </a:prstGeom>
            <a:noFill/>
          </p:spPr>
          <p:txBody>
            <a:bodyPr wrap="none" rtlCol="0">
              <a:spAutoFit/>
            </a:bodyPr>
            <a:lstStyle/>
            <a:p>
              <a:pPr algn="ctr"/>
              <a:r>
                <a:rPr kumimoji="1" lang="en-US" altLang="zh-CN" sz="1200" b="1" dirty="0" err="1">
                  <a:latin typeface="微软雅黑" panose="020B0503020204020204" pitchFamily="34" charset="-122"/>
                  <a:ea typeface="微软雅黑" panose="020B0503020204020204" pitchFamily="34" charset="-122"/>
                </a:rPr>
                <a:t>Qiji</a:t>
              </a:r>
              <a:r>
                <a:rPr kumimoji="1" lang="en-US" altLang="zh-CN" sz="1200" b="1" dirty="0">
                  <a:latin typeface="微软雅黑" panose="020B0503020204020204" pitchFamily="34" charset="-122"/>
                  <a:ea typeface="微软雅黑" panose="020B0503020204020204" pitchFamily="34" charset="-122"/>
                </a:rPr>
                <a:t> Zhou</a:t>
              </a:r>
              <a:endParaRPr kumimoji="1" lang="zh-CN" altLang="en-US" sz="12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527609" y="4755171"/>
              <a:ext cx="920125" cy="276999"/>
            </a:xfrm>
            <a:prstGeom prst="rect">
              <a:avLst/>
            </a:prstGeom>
            <a:noFill/>
          </p:spPr>
          <p:txBody>
            <a:bodyPr wrap="none" rtlCol="0">
              <a:spAutoFit/>
            </a:bodyPr>
            <a:lstStyle/>
            <a:p>
              <a:pPr algn="ctr"/>
              <a:r>
                <a:rPr kumimoji="1" lang="en-US" altLang="zh-CN" sz="1200" b="1" dirty="0">
                  <a:latin typeface="微软雅黑" panose="020B0503020204020204" pitchFamily="34" charset="-122"/>
                  <a:ea typeface="微软雅黑" panose="020B0503020204020204" pitchFamily="34" charset="-122"/>
                </a:rPr>
                <a:t>Fang Guo</a:t>
              </a:r>
              <a:endParaRPr kumimoji="1" lang="zh-CN" altLang="en-US" sz="12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501574" y="6079085"/>
              <a:ext cx="1060418" cy="276999"/>
            </a:xfrm>
            <a:prstGeom prst="rect">
              <a:avLst/>
            </a:prstGeom>
            <a:noFill/>
          </p:spPr>
          <p:txBody>
            <a:bodyPr wrap="none" rtlCol="0">
              <a:spAutoFit/>
            </a:bodyPr>
            <a:lstStyle/>
            <a:p>
              <a:pPr algn="ctr"/>
              <a:r>
                <a:rPr kumimoji="1" lang="en-US" altLang="zh-CN" sz="1200" b="1" dirty="0" err="1">
                  <a:latin typeface="微软雅黑" panose="020B0503020204020204" pitchFamily="34" charset="-122"/>
                  <a:ea typeface="微软雅黑" panose="020B0503020204020204" pitchFamily="34" charset="-122"/>
                </a:rPr>
                <a:t>Junshu</a:t>
              </a:r>
              <a:r>
                <a:rPr kumimoji="1" lang="en-US" altLang="zh-CN" sz="1200" b="1" dirty="0">
                  <a:latin typeface="微软雅黑" panose="020B0503020204020204" pitchFamily="34" charset="-122"/>
                  <a:ea typeface="微软雅黑" panose="020B0503020204020204" pitchFamily="34" charset="-122"/>
                </a:rPr>
                <a:t> Pan</a:t>
              </a:r>
              <a:endParaRPr kumimoji="1" lang="zh-CN" altLang="en-US" sz="12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180432" y="6079085"/>
              <a:ext cx="1180644" cy="276999"/>
            </a:xfrm>
            <a:prstGeom prst="rect">
              <a:avLst/>
            </a:prstGeom>
            <a:noFill/>
          </p:spPr>
          <p:txBody>
            <a:bodyPr wrap="none" rtlCol="0">
              <a:spAutoFit/>
            </a:bodyPr>
            <a:lstStyle/>
            <a:p>
              <a:pPr algn="ctr"/>
              <a:r>
                <a:rPr kumimoji="1" lang="en-US" altLang="zh-CN" sz="1200" b="1" dirty="0">
                  <a:latin typeface="微软雅黑" panose="020B0503020204020204" pitchFamily="34" charset="-122"/>
                  <a:ea typeface="微软雅黑" panose="020B0503020204020204" pitchFamily="34" charset="-122"/>
                </a:rPr>
                <a:t>Panzhong Lu</a:t>
              </a:r>
              <a:endParaRPr kumimoji="1" lang="zh-CN" altLang="en-US" sz="12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015817" y="6079085"/>
              <a:ext cx="899606" cy="276999"/>
            </a:xfrm>
            <a:prstGeom prst="rect">
              <a:avLst/>
            </a:prstGeom>
            <a:noFill/>
          </p:spPr>
          <p:txBody>
            <a:bodyPr wrap="none" rtlCol="0">
              <a:spAutoFit/>
            </a:bodyPr>
            <a:lstStyle/>
            <a:p>
              <a:pPr algn="ctr"/>
              <a:r>
                <a:rPr kumimoji="1" lang="en-US" altLang="zh-CN" sz="1200" b="1" dirty="0">
                  <a:latin typeface="微软雅黑" panose="020B0503020204020204" pitchFamily="34" charset="-122"/>
                  <a:ea typeface="微软雅黑" panose="020B0503020204020204" pitchFamily="34" charset="-122"/>
                </a:rPr>
                <a:t>Chou Wu</a:t>
              </a:r>
              <a:endParaRPr kumimoji="1" lang="zh-CN" altLang="en-US" sz="12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6086629" y="4755171"/>
              <a:ext cx="846194" cy="276999"/>
            </a:xfrm>
            <a:prstGeom prst="rect">
              <a:avLst/>
            </a:prstGeom>
            <a:noFill/>
          </p:spPr>
          <p:txBody>
            <a:bodyPr wrap="none" rtlCol="0">
              <a:spAutoFit/>
            </a:bodyPr>
            <a:lstStyle/>
            <a:p>
              <a:pPr algn="ctr"/>
              <a:r>
                <a:rPr kumimoji="1" lang="en-US" altLang="zh-CN" sz="1200" b="1" dirty="0" err="1">
                  <a:latin typeface="微软雅黑" panose="020B0503020204020204" pitchFamily="34" charset="-122"/>
                  <a:ea typeface="微软雅黑" panose="020B0503020204020204" pitchFamily="34" charset="-122"/>
                </a:rPr>
                <a:t>Yexun</a:t>
              </a:r>
              <a:r>
                <a:rPr kumimoji="1" lang="en-US" altLang="zh-CN" sz="1200" b="1" dirty="0">
                  <a:latin typeface="微软雅黑" panose="020B0503020204020204" pitchFamily="34" charset="-122"/>
                  <a:ea typeface="微软雅黑" panose="020B0503020204020204" pitchFamily="34" charset="-122"/>
                </a:rPr>
                <a:t> Xi</a:t>
              </a:r>
              <a:endParaRPr kumimoji="1" lang="zh-CN" altLang="en-US" sz="12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273662" y="4755171"/>
              <a:ext cx="994183" cy="276999"/>
            </a:xfrm>
            <a:prstGeom prst="rect">
              <a:avLst/>
            </a:prstGeom>
            <a:noFill/>
          </p:spPr>
          <p:txBody>
            <a:bodyPr wrap="none" rtlCol="0">
              <a:spAutoFit/>
            </a:bodyPr>
            <a:lstStyle/>
            <a:p>
              <a:pPr algn="ctr"/>
              <a:r>
                <a:rPr kumimoji="1" lang="en-US" altLang="zh-CN" sz="1200" b="1" dirty="0">
                  <a:latin typeface="微软雅黑" panose="020B0503020204020204" pitchFamily="34" charset="-122"/>
                  <a:ea typeface="微软雅黑" panose="020B0503020204020204" pitchFamily="34" charset="-122"/>
                </a:rPr>
                <a:t>Jinglei Nie</a:t>
              </a:r>
              <a:endParaRPr kumimoji="1" lang="zh-CN" altLang="en-US" sz="12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505643" y="4755171"/>
              <a:ext cx="1052276" cy="276999"/>
            </a:xfrm>
            <a:prstGeom prst="rect">
              <a:avLst/>
            </a:prstGeom>
            <a:noFill/>
          </p:spPr>
          <p:txBody>
            <a:bodyPr wrap="none" rtlCol="0">
              <a:spAutoFit/>
            </a:bodyPr>
            <a:lstStyle/>
            <a:p>
              <a:pPr algn="ctr"/>
              <a:r>
                <a:rPr kumimoji="1" lang="en-US" altLang="zh-CN" sz="1200" b="1" dirty="0" err="1">
                  <a:latin typeface="微软雅黑" panose="020B0503020204020204" pitchFamily="34" charset="-122"/>
                  <a:ea typeface="微软雅黑" panose="020B0503020204020204" pitchFamily="34" charset="-122"/>
                </a:rPr>
                <a:t>Yudian</a:t>
              </a:r>
              <a:r>
                <a:rPr kumimoji="1" lang="en-US" altLang="zh-CN" sz="1200" b="1" dirty="0">
                  <a:latin typeface="微软雅黑" panose="020B0503020204020204" pitchFamily="34" charset="-122"/>
                  <a:ea typeface="微软雅黑" panose="020B0503020204020204" pitchFamily="34" charset="-122"/>
                </a:rPr>
                <a:t> Zhu</a:t>
              </a:r>
              <a:endParaRPr kumimoji="1" lang="zh-CN" altLang="en-US" sz="12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679499" y="4755171"/>
              <a:ext cx="1226619" cy="276999"/>
            </a:xfrm>
            <a:prstGeom prst="rect">
              <a:avLst/>
            </a:prstGeom>
            <a:noFill/>
          </p:spPr>
          <p:txBody>
            <a:bodyPr wrap="none" rtlCol="0">
              <a:spAutoFit/>
            </a:bodyPr>
            <a:lstStyle/>
            <a:p>
              <a:pPr algn="ctr"/>
              <a:r>
                <a:rPr kumimoji="1" lang="en-US" altLang="zh-CN" sz="1200" b="1" dirty="0">
                  <a:latin typeface="微软雅黑" panose="020B0503020204020204" pitchFamily="34" charset="-122"/>
                  <a:ea typeface="微软雅黑" panose="020B0503020204020204" pitchFamily="34" charset="-122"/>
                </a:rPr>
                <a:t>Liping Huang</a:t>
              </a:r>
              <a:endParaRPr kumimoji="1" lang="zh-CN" altLang="en-US" sz="12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666976" y="6079085"/>
              <a:ext cx="1175322" cy="276999"/>
            </a:xfrm>
            <a:prstGeom prst="rect">
              <a:avLst/>
            </a:prstGeom>
            <a:noFill/>
          </p:spPr>
          <p:txBody>
            <a:bodyPr wrap="none" rtlCol="0">
              <a:spAutoFit/>
            </a:bodyPr>
            <a:lstStyle/>
            <a:p>
              <a:pPr algn="ctr"/>
              <a:r>
                <a:rPr kumimoji="1" lang="en-US" altLang="zh-CN" sz="1200" b="1" dirty="0" err="1">
                  <a:latin typeface="微软雅黑" panose="020B0503020204020204" pitchFamily="34" charset="-122"/>
                  <a:ea typeface="微软雅黑" panose="020B0503020204020204" pitchFamily="34" charset="-122"/>
                </a:rPr>
                <a:t>Yingming</a:t>
              </a:r>
              <a:r>
                <a:rPr kumimoji="1" lang="en-US" altLang="zh-CN" sz="1200" b="1" dirty="0">
                  <a:latin typeface="微软雅黑" panose="020B0503020204020204" pitchFamily="34" charset="-122"/>
                  <a:ea typeface="微软雅黑" panose="020B0503020204020204" pitchFamily="34" charset="-122"/>
                </a:rPr>
                <a:t> Pu</a:t>
              </a:r>
              <a:endParaRPr kumimoji="1" lang="zh-CN" altLang="en-US" sz="12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2198385" y="6079085"/>
              <a:ext cx="1048172" cy="276999"/>
            </a:xfrm>
            <a:prstGeom prst="rect">
              <a:avLst/>
            </a:prstGeom>
            <a:noFill/>
          </p:spPr>
          <p:txBody>
            <a:bodyPr wrap="none" rtlCol="0">
              <a:spAutoFit/>
            </a:bodyPr>
            <a:lstStyle/>
            <a:p>
              <a:pPr algn="ctr"/>
              <a:r>
                <a:rPr kumimoji="1" lang="en-US" altLang="zh-CN" sz="1200" b="1" dirty="0" err="1">
                  <a:latin typeface="微软雅黑" panose="020B0503020204020204" pitchFamily="34" charset="-122"/>
                  <a:ea typeface="微软雅黑" panose="020B0503020204020204" pitchFamily="34" charset="-122"/>
                </a:rPr>
                <a:t>Yonghe</a:t>
              </a:r>
              <a:r>
                <a:rPr kumimoji="1" lang="en-US" altLang="zh-CN" sz="1200" b="1" dirty="0">
                  <a:latin typeface="微软雅黑" panose="020B0503020204020204" pitchFamily="34" charset="-122"/>
                  <a:ea typeface="微软雅黑" panose="020B0503020204020204" pitchFamily="34" charset="-122"/>
                </a:rPr>
                <a:t> Xia</a:t>
              </a:r>
              <a:endParaRPr kumimoji="1" lang="zh-CN" altLang="en-US" sz="12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455261" y="6079085"/>
              <a:ext cx="1007007" cy="276999"/>
            </a:xfrm>
            <a:prstGeom prst="rect">
              <a:avLst/>
            </a:prstGeom>
            <a:noFill/>
          </p:spPr>
          <p:txBody>
            <a:bodyPr wrap="none" rtlCol="0">
              <a:spAutoFit/>
            </a:bodyPr>
            <a:lstStyle/>
            <a:p>
              <a:pPr algn="ctr"/>
              <a:r>
                <a:rPr kumimoji="1" lang="en-US" altLang="zh-CN" sz="1200" b="1" dirty="0">
                  <a:latin typeface="微软雅黑" panose="020B0503020204020204" pitchFamily="34" charset="-122"/>
                  <a:ea typeface="微软雅黑" panose="020B0503020204020204" pitchFamily="34" charset="-122"/>
                </a:rPr>
                <a:t>Xiaoyu Ma</a:t>
              </a:r>
              <a:endParaRPr kumimoji="1" lang="zh-CN" altLang="en-US" sz="12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4729166" y="4755171"/>
              <a:ext cx="1039067" cy="276999"/>
            </a:xfrm>
            <a:prstGeom prst="rect">
              <a:avLst/>
            </a:prstGeom>
            <a:noFill/>
          </p:spPr>
          <p:txBody>
            <a:bodyPr wrap="none" rtlCol="0">
              <a:spAutoFit/>
            </a:bodyPr>
            <a:lstStyle/>
            <a:p>
              <a:pPr algn="ctr"/>
              <a:r>
                <a:rPr kumimoji="1" lang="en-US" altLang="zh-CN" sz="1200" b="1" dirty="0" err="1">
                  <a:latin typeface="微软雅黑" panose="020B0503020204020204" pitchFamily="34" charset="-122"/>
                  <a:ea typeface="微软雅黑" panose="020B0503020204020204" pitchFamily="34" charset="-122"/>
                </a:rPr>
                <a:t>Sijie</a:t>
              </a:r>
              <a:r>
                <a:rPr kumimoji="1" lang="en-US" altLang="zh-CN" sz="1200" b="1" dirty="0">
                  <a:latin typeface="微软雅黑" panose="020B0503020204020204" pitchFamily="34" charset="-122"/>
                  <a:ea typeface="微软雅黑" panose="020B0503020204020204" pitchFamily="34" charset="-122"/>
                </a:rPr>
                <a:t> Zhang</a:t>
              </a:r>
              <a:endParaRPr kumimoji="1" lang="zh-CN" altLang="en-US" sz="1200"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5868364" y="6079085"/>
              <a:ext cx="1282723" cy="276999"/>
            </a:xfrm>
            <a:prstGeom prst="rect">
              <a:avLst/>
            </a:prstGeom>
            <a:noFill/>
          </p:spPr>
          <p:txBody>
            <a:bodyPr wrap="none" rtlCol="0">
              <a:spAutoFit/>
            </a:bodyPr>
            <a:lstStyle/>
            <a:p>
              <a:pPr algn="ctr"/>
              <a:r>
                <a:rPr kumimoji="1" lang="en-US" altLang="zh-CN" sz="1200" b="1" dirty="0">
                  <a:latin typeface="微软雅黑" panose="020B0503020204020204" pitchFamily="34" charset="-122"/>
                  <a:ea typeface="微软雅黑" panose="020B0503020204020204" pitchFamily="34" charset="-122"/>
                </a:rPr>
                <a:t>Mingtao Chen</a:t>
              </a:r>
              <a:endParaRPr kumimoji="1" lang="zh-CN" altLang="en-US" sz="1200" b="1" dirty="0">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rcRect l="1035" t="2652" r="-1035" b="19396"/>
            <a:stretch>
              <a:fillRect/>
            </a:stretch>
          </p:blipFill>
          <p:spPr>
            <a:xfrm>
              <a:off x="990673" y="3799358"/>
              <a:ext cx="949888" cy="949888"/>
            </a:xfrm>
            <a:prstGeom prst="rect">
              <a:avLst/>
            </a:prstGeom>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rcRect l="675" t="9310" r="-675" b="19760"/>
            <a:stretch>
              <a:fillRect/>
            </a:stretch>
          </p:blipFill>
          <p:spPr>
            <a:xfrm>
              <a:off x="2251700" y="3799358"/>
              <a:ext cx="949888" cy="949888"/>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rcRect l="-9506" t="3098" r="-14690" b="8279"/>
            <a:stretch>
              <a:fillRect/>
            </a:stretch>
          </p:blipFill>
          <p:spPr>
            <a:xfrm>
              <a:off x="3512727" y="3799358"/>
              <a:ext cx="949888" cy="949888"/>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556835" y="5119940"/>
              <a:ext cx="949888" cy="949888"/>
            </a:xfrm>
            <a:prstGeom prst="rect">
              <a:avLst/>
            </a:prstGeom>
          </p:spPr>
        </p:pic>
        <p:pic>
          <p:nvPicPr>
            <p:cNvPr id="26" name="图片 2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7295808" y="5119940"/>
              <a:ext cx="949888" cy="949888"/>
            </a:xfrm>
            <a:prstGeom prst="rect">
              <a:avLst/>
            </a:prstGeom>
          </p:spPr>
        </p:pic>
        <p:pic>
          <p:nvPicPr>
            <p:cNvPr id="27" name="图片 26"/>
            <p:cNvPicPr>
              <a:picLocks noChangeAspect="1"/>
            </p:cNvPicPr>
            <p:nvPr/>
          </p:nvPicPr>
          <p:blipFill>
            <a:blip r:embed="rId8">
              <a:extLst>
                <a:ext uri="{28A0092B-C50C-407E-A947-70E740481C1C}">
                  <a14:useLocalDpi xmlns:a14="http://schemas.microsoft.com/office/drawing/2010/main" val="0"/>
                </a:ext>
              </a:extLst>
            </a:blip>
            <a:srcRect l="5242" t="8865" r="619" b="25377"/>
            <a:stretch>
              <a:fillRect/>
            </a:stretch>
          </p:blipFill>
          <p:spPr>
            <a:xfrm>
              <a:off x="990673" y="5119940"/>
              <a:ext cx="949888" cy="949888"/>
            </a:xfrm>
            <a:prstGeom prst="rect">
              <a:avLst/>
            </a:prstGeom>
          </p:spPr>
        </p:pic>
        <p:pic>
          <p:nvPicPr>
            <p:cNvPr id="28" name="图片 27"/>
            <p:cNvPicPr>
              <a:picLocks noChangeAspect="1"/>
            </p:cNvPicPr>
            <p:nvPr/>
          </p:nvPicPr>
          <p:blipFill>
            <a:blip r:embed="rId9">
              <a:extLst>
                <a:ext uri="{28A0092B-C50C-407E-A947-70E740481C1C}">
                  <a14:useLocalDpi xmlns:a14="http://schemas.microsoft.com/office/drawing/2010/main" val="0"/>
                </a:ext>
              </a:extLst>
            </a:blip>
            <a:srcRect l="30163" t="5324" r="23247" b="24619"/>
            <a:stretch>
              <a:fillRect/>
            </a:stretch>
          </p:blipFill>
          <p:spPr>
            <a:xfrm>
              <a:off x="4773754" y="3799358"/>
              <a:ext cx="949888" cy="949888"/>
            </a:xfrm>
            <a:prstGeom prst="rect">
              <a:avLst/>
            </a:prstGeom>
          </p:spPr>
        </p:pic>
        <p:pic>
          <p:nvPicPr>
            <p:cNvPr id="29" name="图片 28"/>
            <p:cNvPicPr>
              <a:picLocks noChangeAspect="1"/>
            </p:cNvPicPr>
            <p:nvPr/>
          </p:nvPicPr>
          <p:blipFill>
            <a:blip r:embed="rId10">
              <a:extLst>
                <a:ext uri="{28A0092B-C50C-407E-A947-70E740481C1C}">
                  <a14:useLocalDpi xmlns:a14="http://schemas.microsoft.com/office/drawing/2010/main" val="0"/>
                </a:ext>
              </a:extLst>
            </a:blip>
            <a:srcRect l="17028" t="7702" r="20479" b="34826"/>
            <a:stretch>
              <a:fillRect/>
            </a:stretch>
          </p:blipFill>
          <p:spPr>
            <a:xfrm>
              <a:off x="6034781" y="3799358"/>
              <a:ext cx="949888" cy="949888"/>
            </a:xfrm>
            <a:prstGeom prst="rect">
              <a:avLst/>
            </a:prstGeom>
          </p:spPr>
        </p:pic>
        <p:pic>
          <p:nvPicPr>
            <p:cNvPr id="30" name="图片 29"/>
            <p:cNvPicPr>
              <a:picLocks noChangeAspect="1"/>
            </p:cNvPicPr>
            <p:nvPr/>
          </p:nvPicPr>
          <p:blipFill>
            <a:blip r:embed="rId11">
              <a:extLst>
                <a:ext uri="{28A0092B-C50C-407E-A947-70E740481C1C}">
                  <a14:useLocalDpi xmlns:a14="http://schemas.microsoft.com/office/drawing/2010/main" val="0"/>
                </a:ext>
              </a:extLst>
            </a:blip>
            <a:srcRect l="16199" t="2090" r="18606" b="36895"/>
            <a:stretch>
              <a:fillRect/>
            </a:stretch>
          </p:blipFill>
          <p:spPr>
            <a:xfrm>
              <a:off x="6034781" y="5119940"/>
              <a:ext cx="949888" cy="949888"/>
            </a:xfrm>
            <a:prstGeom prst="rect">
              <a:avLst/>
            </a:prstGeom>
          </p:spPr>
        </p:pic>
        <p:pic>
          <p:nvPicPr>
            <p:cNvPr id="31" name="图片 30"/>
            <p:cNvPicPr>
              <a:picLocks noChangeAspect="1"/>
            </p:cNvPicPr>
            <p:nvPr/>
          </p:nvPicPr>
          <p:blipFill>
            <a:blip r:embed="rId12">
              <a:extLst>
                <a:ext uri="{28A0092B-C50C-407E-A947-70E740481C1C}">
                  <a14:useLocalDpi xmlns:a14="http://schemas.microsoft.com/office/drawing/2010/main" val="0"/>
                </a:ext>
              </a:extLst>
            </a:blip>
            <a:srcRect l="13445" t="7249" r="13207" b="19675"/>
            <a:stretch>
              <a:fillRect/>
            </a:stretch>
          </p:blipFill>
          <p:spPr>
            <a:xfrm>
              <a:off x="7295808" y="3799358"/>
              <a:ext cx="949888" cy="949888"/>
            </a:xfrm>
            <a:prstGeom prst="rect">
              <a:avLst/>
            </a:prstGeom>
          </p:spPr>
        </p:pic>
        <p:pic>
          <p:nvPicPr>
            <p:cNvPr id="32" name="图片 3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8556835" y="3799358"/>
              <a:ext cx="949888" cy="949888"/>
            </a:xfrm>
            <a:prstGeom prst="rect">
              <a:avLst/>
            </a:prstGeom>
          </p:spPr>
        </p:pic>
        <p:pic>
          <p:nvPicPr>
            <p:cNvPr id="33" name="图片 32"/>
            <p:cNvPicPr>
              <a:picLocks noChangeAspect="1"/>
            </p:cNvPicPr>
            <p:nvPr/>
          </p:nvPicPr>
          <p:blipFill>
            <a:blip r:embed="rId14">
              <a:extLst>
                <a:ext uri="{28A0092B-C50C-407E-A947-70E740481C1C}">
                  <a14:useLocalDpi xmlns:a14="http://schemas.microsoft.com/office/drawing/2010/main" val="0"/>
                </a:ext>
              </a:extLst>
            </a:blip>
            <a:srcRect l="14306" t="8074" r="12520" b="18751"/>
            <a:stretch>
              <a:fillRect/>
            </a:stretch>
          </p:blipFill>
          <p:spPr>
            <a:xfrm>
              <a:off x="9817862" y="3799358"/>
              <a:ext cx="949888" cy="949888"/>
            </a:xfrm>
            <a:prstGeom prst="rect">
              <a:avLst/>
            </a:prstGeom>
          </p:spPr>
        </p:pic>
        <p:pic>
          <p:nvPicPr>
            <p:cNvPr id="34" name="图片 33"/>
            <p:cNvPicPr>
              <a:picLocks noChangeAspect="1"/>
            </p:cNvPicPr>
            <p:nvPr/>
          </p:nvPicPr>
          <p:blipFill>
            <a:blip r:embed="rId15">
              <a:extLst>
                <a:ext uri="{28A0092B-C50C-407E-A947-70E740481C1C}">
                  <a14:useLocalDpi xmlns:a14="http://schemas.microsoft.com/office/drawing/2010/main" val="0"/>
                </a:ext>
              </a:extLst>
            </a:blip>
            <a:srcRect l="15179" r="15651" b="28236"/>
            <a:stretch>
              <a:fillRect/>
            </a:stretch>
          </p:blipFill>
          <p:spPr>
            <a:xfrm>
              <a:off x="4779690" y="5119940"/>
              <a:ext cx="949888" cy="949888"/>
            </a:xfrm>
            <a:prstGeom prst="rect">
              <a:avLst/>
            </a:prstGeom>
          </p:spPr>
        </p:pic>
        <p:pic>
          <p:nvPicPr>
            <p:cNvPr id="35" name="图片 34"/>
            <p:cNvPicPr>
              <a:picLocks noChangeAspect="1"/>
            </p:cNvPicPr>
            <p:nvPr/>
          </p:nvPicPr>
          <p:blipFill>
            <a:blip r:embed="rId16">
              <a:extLst>
                <a:ext uri="{28A0092B-C50C-407E-A947-70E740481C1C}">
                  <a14:useLocalDpi xmlns:a14="http://schemas.microsoft.com/office/drawing/2010/main" val="0"/>
                </a:ext>
              </a:extLst>
            </a:blip>
            <a:srcRect l="420" t="5033" r="-420" b="22024"/>
            <a:stretch>
              <a:fillRect/>
            </a:stretch>
          </p:blipFill>
          <p:spPr>
            <a:xfrm>
              <a:off x="2247525" y="5119940"/>
              <a:ext cx="949888" cy="949888"/>
            </a:xfrm>
            <a:prstGeom prst="rect">
              <a:avLst/>
            </a:prstGeom>
          </p:spPr>
        </p:pic>
        <p:pic>
          <p:nvPicPr>
            <p:cNvPr id="36" name="图片 35"/>
            <p:cNvPicPr>
              <a:picLocks noChangeAspect="1"/>
            </p:cNvPicPr>
            <p:nvPr/>
          </p:nvPicPr>
          <p:blipFill>
            <a:blip r:embed="rId17">
              <a:extLst>
                <a:ext uri="{28A0092B-C50C-407E-A947-70E740481C1C}">
                  <a14:useLocalDpi xmlns:a14="http://schemas.microsoft.com/office/drawing/2010/main" val="0"/>
                </a:ext>
              </a:extLst>
            </a:blip>
            <a:srcRect l="284" t="5175" r="-284" b="19824"/>
            <a:stretch>
              <a:fillRect/>
            </a:stretch>
          </p:blipFill>
          <p:spPr>
            <a:xfrm>
              <a:off x="3483819" y="5119940"/>
              <a:ext cx="949888" cy="949888"/>
            </a:xfrm>
            <a:prstGeom prst="rect">
              <a:avLst/>
            </a:prstGeom>
          </p:spPr>
        </p:pic>
      </p:grpSp>
      <p:sp>
        <p:nvSpPr>
          <p:cNvPr id="37" name="文本框 36"/>
          <p:cNvSpPr txBox="1"/>
          <p:nvPr/>
        </p:nvSpPr>
        <p:spPr>
          <a:xfrm>
            <a:off x="1772128" y="2623152"/>
            <a:ext cx="1705915" cy="954107"/>
          </a:xfrm>
          <a:prstGeom prst="rect">
            <a:avLst/>
          </a:prstGeom>
          <a:noFill/>
        </p:spPr>
        <p:txBody>
          <a:bodyPr wrap="none" rtlCol="0">
            <a:spAutoFit/>
          </a:bodyPr>
          <a:lstStyle/>
          <a:p>
            <a:pPr algn="ctr"/>
            <a:r>
              <a:rPr kumimoji="1" lang="en-US" altLang="zh-CN" sz="1200" b="1" dirty="0">
                <a:latin typeface="微软雅黑" panose="020B0503020204020204" pitchFamily="34" charset="-122"/>
                <a:ea typeface="微软雅黑" panose="020B0503020204020204" pitchFamily="34" charset="-122"/>
              </a:rPr>
              <a:t>Tian Xu</a:t>
            </a:r>
          </a:p>
          <a:p>
            <a:pPr algn="ctr"/>
            <a:r>
              <a:rPr kumimoji="1" lang="en-US" altLang="zh-CN" sz="1200" b="1" dirty="0">
                <a:solidFill>
                  <a:srgbClr val="1CA38F"/>
                </a:solidFill>
                <a:latin typeface="微软雅黑" panose="020B0503020204020204" pitchFamily="34" charset="-122"/>
                <a:ea typeface="微软雅黑" panose="020B0503020204020204" pitchFamily="34" charset="-122"/>
              </a:rPr>
              <a:t>Life Sciences</a:t>
            </a:r>
            <a:br>
              <a:rPr kumimoji="1" lang="en-US" altLang="zh-CN" sz="1200" dirty="0">
                <a:latin typeface="微软雅黑" panose="020B0503020204020204" pitchFamily="34" charset="-122"/>
                <a:ea typeface="微软雅黑" panose="020B0503020204020204" pitchFamily="34" charset="-122"/>
              </a:rPr>
            </a:br>
            <a:r>
              <a:rPr kumimoji="1" lang="en-US" altLang="zh-CN" sz="1200" dirty="0">
                <a:latin typeface="微软雅黑" panose="020B0503020204020204" pitchFamily="34" charset="-122"/>
                <a:ea typeface="微软雅黑" panose="020B0503020204020204" pitchFamily="34" charset="-122"/>
              </a:rPr>
              <a:t>Chair Professor</a:t>
            </a:r>
          </a:p>
          <a:p>
            <a:pPr algn="ctr"/>
            <a:r>
              <a:rPr lang="en-US" altLang="zh-CN" sz="1000" dirty="0"/>
              <a:t>Founding Vice President,</a:t>
            </a:r>
          </a:p>
          <a:p>
            <a:pPr algn="ctr"/>
            <a:r>
              <a:rPr lang="en-US" altLang="zh-CN" sz="1000" dirty="0"/>
              <a:t>Westlake University</a:t>
            </a:r>
          </a:p>
        </p:txBody>
      </p:sp>
      <p:sp>
        <p:nvSpPr>
          <p:cNvPr id="38" name="文本框 37"/>
          <p:cNvSpPr txBox="1"/>
          <p:nvPr/>
        </p:nvSpPr>
        <p:spPr>
          <a:xfrm>
            <a:off x="3385912" y="2623152"/>
            <a:ext cx="1962396" cy="954107"/>
          </a:xfrm>
          <a:prstGeom prst="rect">
            <a:avLst/>
          </a:prstGeom>
          <a:noFill/>
        </p:spPr>
        <p:txBody>
          <a:bodyPr wrap="none" rtlCol="0">
            <a:spAutoFit/>
          </a:bodyPr>
          <a:lstStyle/>
          <a:p>
            <a:pPr algn="ctr"/>
            <a:r>
              <a:rPr kumimoji="1" lang="en-US" altLang="zh-CN" sz="1200" b="1" dirty="0">
                <a:latin typeface="微软雅黑" panose="020B0503020204020204" pitchFamily="34" charset="-122"/>
                <a:ea typeface="微软雅黑" panose="020B0503020204020204" pitchFamily="34" charset="-122"/>
              </a:rPr>
              <a:t>Jiaxing Huang</a:t>
            </a:r>
          </a:p>
          <a:p>
            <a:pPr algn="ctr"/>
            <a:r>
              <a:rPr kumimoji="1" lang="en-US" altLang="zh-CN" sz="1200" b="1" dirty="0">
                <a:solidFill>
                  <a:srgbClr val="127DC2"/>
                </a:solidFill>
                <a:latin typeface="微软雅黑" panose="020B0503020204020204" pitchFamily="34" charset="-122"/>
                <a:ea typeface="微软雅黑" panose="020B0503020204020204" pitchFamily="34" charset="-122"/>
              </a:rPr>
              <a:t>Engineering</a:t>
            </a:r>
            <a:br>
              <a:rPr kumimoji="1" lang="en-US" altLang="zh-CN" sz="1200" dirty="0">
                <a:latin typeface="微软雅黑" panose="020B0503020204020204" pitchFamily="34" charset="-122"/>
                <a:ea typeface="微软雅黑" panose="020B0503020204020204" pitchFamily="34" charset="-122"/>
              </a:rPr>
            </a:br>
            <a:r>
              <a:rPr kumimoji="1" lang="en-US" altLang="zh-CN" sz="1200" dirty="0">
                <a:latin typeface="微软雅黑" panose="020B0503020204020204" pitchFamily="34" charset="-122"/>
                <a:ea typeface="微软雅黑" panose="020B0503020204020204" pitchFamily="34" charset="-122"/>
              </a:rPr>
              <a:t>Chair Professor</a:t>
            </a:r>
            <a:endParaRPr lang="en-US" altLang="zh-CN" sz="1200" i="0" dirty="0">
              <a:solidFill>
                <a:srgbClr val="000000"/>
              </a:solidFill>
              <a:effectLst/>
              <a:latin typeface="微软雅黑" panose="020B0503020204020204" pitchFamily="34" charset="-122"/>
              <a:ea typeface="微软雅黑" panose="020B0503020204020204" pitchFamily="34" charset="-122"/>
            </a:endParaRPr>
          </a:p>
          <a:p>
            <a:pPr algn="ctr"/>
            <a:r>
              <a:rPr lang="en-US" altLang="zh-CN" sz="1000" b="0" i="0" dirty="0">
                <a:solidFill>
                  <a:srgbClr val="333333"/>
                </a:solidFill>
                <a:effectLst/>
                <a:latin typeface="微软雅黑" panose="020B0503020204020204" pitchFamily="34" charset="-122"/>
                <a:ea typeface="微软雅黑" panose="020B0503020204020204" pitchFamily="34" charset="-122"/>
              </a:rPr>
              <a:t>Member, European Academy</a:t>
            </a:r>
          </a:p>
          <a:p>
            <a:pPr algn="ctr"/>
            <a:r>
              <a:rPr lang="en-US" altLang="zh-CN" sz="1000" b="0" i="0" dirty="0">
                <a:solidFill>
                  <a:srgbClr val="333333"/>
                </a:solidFill>
                <a:effectLst/>
                <a:latin typeface="微软雅黑" panose="020B0503020204020204" pitchFamily="34" charset="-122"/>
                <a:ea typeface="微软雅黑" panose="020B0503020204020204" pitchFamily="34" charset="-122"/>
              </a:rPr>
              <a:t>of Sciences and Arts</a:t>
            </a:r>
            <a:endParaRPr lang="en-US" altLang="zh-CN" sz="1050" b="0" i="0" dirty="0">
              <a:solidFill>
                <a:srgbClr val="000000"/>
              </a:solidFill>
              <a:effectLst/>
              <a:latin typeface="微软雅黑" panose="020B0503020204020204" pitchFamily="34" charset="-122"/>
              <a:ea typeface="微软雅黑" panose="020B0503020204020204" pitchFamily="34" charset="-122"/>
            </a:endParaRPr>
          </a:p>
        </p:txBody>
      </p:sp>
      <p:sp>
        <p:nvSpPr>
          <p:cNvPr id="39" name="文本框 38"/>
          <p:cNvSpPr txBox="1"/>
          <p:nvPr/>
        </p:nvSpPr>
        <p:spPr>
          <a:xfrm>
            <a:off x="5243042" y="2623152"/>
            <a:ext cx="1705916" cy="954107"/>
          </a:xfrm>
          <a:prstGeom prst="rect">
            <a:avLst/>
          </a:prstGeom>
          <a:noFill/>
        </p:spPr>
        <p:txBody>
          <a:bodyPr wrap="square">
            <a:spAutoFit/>
          </a:bodyPr>
          <a:lstStyle/>
          <a:p>
            <a:pPr algn="ctr"/>
            <a:r>
              <a:rPr lang="en-US" altLang="zh-CN" sz="1200" b="1" i="0" dirty="0" err="1">
                <a:solidFill>
                  <a:srgbClr val="000000"/>
                </a:solidFill>
                <a:effectLst/>
                <a:latin typeface="微软雅黑" panose="020B0503020204020204" pitchFamily="34" charset="-122"/>
                <a:ea typeface="微软雅黑" panose="020B0503020204020204" pitchFamily="34" charset="-122"/>
              </a:rPr>
              <a:t>Anping</a:t>
            </a:r>
            <a:r>
              <a:rPr lang="en-US" altLang="zh-CN" sz="1200" b="1" i="0" dirty="0">
                <a:solidFill>
                  <a:srgbClr val="000000"/>
                </a:solidFill>
                <a:effectLst/>
                <a:latin typeface="微软雅黑" panose="020B0503020204020204" pitchFamily="34" charset="-122"/>
                <a:ea typeface="微软雅黑" panose="020B0503020204020204" pitchFamily="34" charset="-122"/>
              </a:rPr>
              <a:t> Zeng</a:t>
            </a:r>
          </a:p>
          <a:p>
            <a:pPr algn="ctr"/>
            <a:r>
              <a:rPr kumimoji="1" lang="en-US" altLang="zh-CN" sz="1200" b="1" dirty="0">
                <a:solidFill>
                  <a:srgbClr val="127DC2"/>
                </a:solidFill>
                <a:latin typeface="微软雅黑" panose="020B0503020204020204" pitchFamily="34" charset="-122"/>
                <a:ea typeface="微软雅黑" panose="020B0503020204020204" pitchFamily="34" charset="-122"/>
              </a:rPr>
              <a:t>Engineering</a:t>
            </a:r>
            <a:endParaRPr lang="en-US" altLang="zh-CN" sz="1200" b="1" i="0" dirty="0">
              <a:solidFill>
                <a:srgbClr val="127DC2"/>
              </a:solidFill>
              <a:effectLst/>
              <a:latin typeface="微软雅黑" panose="020B0503020204020204" pitchFamily="34" charset="-122"/>
              <a:ea typeface="微软雅黑" panose="020B0503020204020204" pitchFamily="34" charset="-122"/>
            </a:endParaRPr>
          </a:p>
          <a:p>
            <a:pPr algn="ctr"/>
            <a:r>
              <a:rPr kumimoji="1" lang="en-US" altLang="zh-CN" sz="1200" dirty="0">
                <a:latin typeface="微软雅黑" panose="020B0503020204020204" pitchFamily="34" charset="-122"/>
                <a:ea typeface="微软雅黑" panose="020B0503020204020204" pitchFamily="34" charset="-122"/>
              </a:rPr>
              <a:t>Chair Professor</a:t>
            </a:r>
            <a:endParaRPr lang="en-US" altLang="zh-CN" sz="1200" i="0" dirty="0">
              <a:solidFill>
                <a:srgbClr val="000000"/>
              </a:solidFill>
              <a:effectLst/>
              <a:latin typeface="微软雅黑" panose="020B0503020204020204" pitchFamily="34" charset="-122"/>
              <a:ea typeface="微软雅黑" panose="020B0503020204020204" pitchFamily="34" charset="-122"/>
            </a:endParaRPr>
          </a:p>
          <a:p>
            <a:pPr algn="ctr"/>
            <a:r>
              <a:rPr lang="en-US" altLang="zh-CN" sz="1000" b="0" i="0" dirty="0">
                <a:solidFill>
                  <a:srgbClr val="000000"/>
                </a:solidFill>
                <a:effectLst/>
                <a:latin typeface="微软雅黑" panose="020B0503020204020204" pitchFamily="34" charset="-122"/>
                <a:ea typeface="微软雅黑" panose="020B0503020204020204" pitchFamily="34" charset="-122"/>
              </a:rPr>
              <a:t>Member,</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t>German Academy of Engineering</a:t>
            </a:r>
            <a:endParaRPr lang="en-US" altLang="zh-CN" sz="1000" b="0" i="0" dirty="0">
              <a:solidFill>
                <a:srgbClr val="000000"/>
              </a:solidFill>
              <a:effectLst/>
              <a:latin typeface="微软雅黑" panose="020B0503020204020204" pitchFamily="34" charset="-122"/>
              <a:ea typeface="微软雅黑" panose="020B0503020204020204" pitchFamily="34" charset="-122"/>
            </a:endParaRPr>
          </a:p>
        </p:txBody>
      </p:sp>
      <p:sp>
        <p:nvSpPr>
          <p:cNvPr id="40" name="文本框 39"/>
          <p:cNvSpPr txBox="1"/>
          <p:nvPr/>
        </p:nvSpPr>
        <p:spPr>
          <a:xfrm>
            <a:off x="6901827" y="2623152"/>
            <a:ext cx="1857265" cy="954107"/>
          </a:xfrm>
          <a:prstGeom prst="rect">
            <a:avLst/>
          </a:prstGeom>
          <a:noFill/>
        </p:spPr>
        <p:txBody>
          <a:bodyPr wrap="square">
            <a:spAutoFit/>
          </a:bodyPr>
          <a:lstStyle/>
          <a:p>
            <a:pPr algn="ctr"/>
            <a:r>
              <a:rPr lang="en-US" altLang="zh-CN" sz="1200" b="1" dirty="0">
                <a:solidFill>
                  <a:srgbClr val="000000"/>
                </a:solidFill>
                <a:latin typeface="微软雅黑" panose="020B0503020204020204" pitchFamily="34" charset="-122"/>
                <a:ea typeface="微软雅黑" panose="020B0503020204020204" pitchFamily="34" charset="-122"/>
              </a:rPr>
              <a:t>Hongyu Chen</a:t>
            </a:r>
            <a:endParaRPr lang="en-US" altLang="zh-CN" sz="1200" b="1" i="0" dirty="0">
              <a:solidFill>
                <a:srgbClr val="000000"/>
              </a:solidFill>
              <a:effectLst/>
              <a:latin typeface="微软雅黑" panose="020B0503020204020204" pitchFamily="34" charset="-122"/>
              <a:ea typeface="微软雅黑" panose="020B0503020204020204" pitchFamily="34" charset="-122"/>
            </a:endParaRPr>
          </a:p>
          <a:p>
            <a:pPr algn="ctr"/>
            <a:r>
              <a:rPr lang="en-US" altLang="zh-CN" sz="1200" b="1" i="0" dirty="0">
                <a:solidFill>
                  <a:srgbClr val="2F4A8E"/>
                </a:solidFill>
                <a:effectLst/>
                <a:latin typeface="微软雅黑" panose="020B0503020204020204" pitchFamily="34" charset="-122"/>
                <a:ea typeface="微软雅黑" panose="020B0503020204020204" pitchFamily="34" charset="-122"/>
              </a:rPr>
              <a:t>Science</a:t>
            </a:r>
          </a:p>
          <a:p>
            <a:pPr algn="ctr"/>
            <a:r>
              <a:rPr kumimoji="1" lang="en-US" altLang="zh-CN" sz="1200" dirty="0">
                <a:latin typeface="微软雅黑" panose="020B0503020204020204" pitchFamily="34" charset="-122"/>
                <a:ea typeface="微软雅黑" panose="020B0503020204020204" pitchFamily="34" charset="-122"/>
              </a:rPr>
              <a:t>Professor</a:t>
            </a:r>
            <a:endParaRPr lang="en-US" altLang="zh-CN" sz="1200" b="0" i="0" dirty="0">
              <a:solidFill>
                <a:srgbClr val="000000"/>
              </a:solidFill>
              <a:effectLst/>
              <a:latin typeface="微软雅黑" panose="020B0503020204020204" pitchFamily="34" charset="-122"/>
              <a:ea typeface="微软雅黑" panose="020B0503020204020204" pitchFamily="34" charset="-122"/>
            </a:endParaRPr>
          </a:p>
          <a:p>
            <a:pPr algn="ctr"/>
            <a:r>
              <a:rPr lang="en-US" altLang="zh-CN" sz="1000" b="0" i="0" dirty="0">
                <a:solidFill>
                  <a:srgbClr val="000000"/>
                </a:solidFill>
                <a:effectLst/>
                <a:latin typeface="微软雅黑" panose="020B0503020204020204" pitchFamily="34" charset="-122"/>
                <a:ea typeface="微软雅黑" panose="020B0503020204020204" pitchFamily="34" charset="-122"/>
              </a:rPr>
              <a:t>Fellow</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b="0" i="0" dirty="0">
                <a:solidFill>
                  <a:srgbClr val="000000"/>
                </a:solidFill>
                <a:effectLst/>
                <a:latin typeface="微软雅黑" panose="020B0503020204020204" pitchFamily="34" charset="-122"/>
                <a:ea typeface="微软雅黑" panose="020B0503020204020204" pitchFamily="34" charset="-122"/>
              </a:rPr>
              <a:t>Royal Society of Chemistry</a:t>
            </a:r>
          </a:p>
        </p:txBody>
      </p:sp>
      <p:sp>
        <p:nvSpPr>
          <p:cNvPr id="41" name="文本框 40"/>
          <p:cNvSpPr txBox="1"/>
          <p:nvPr/>
        </p:nvSpPr>
        <p:spPr>
          <a:xfrm>
            <a:off x="8401121" y="2623152"/>
            <a:ext cx="2303068" cy="954107"/>
          </a:xfrm>
          <a:prstGeom prst="rect">
            <a:avLst/>
          </a:prstGeom>
          <a:noFill/>
        </p:spPr>
        <p:txBody>
          <a:bodyPr wrap="square">
            <a:spAutoFit/>
          </a:bodyPr>
          <a:lstStyle/>
          <a:p>
            <a:pPr algn="ctr"/>
            <a:r>
              <a:rPr lang="en-US" altLang="zh-CN" sz="1200" b="1" i="0" dirty="0" err="1">
                <a:solidFill>
                  <a:srgbClr val="000000"/>
                </a:solidFill>
                <a:effectLst/>
                <a:latin typeface="微软雅黑" panose="020B0503020204020204" pitchFamily="34" charset="-122"/>
                <a:ea typeface="微软雅黑" panose="020B0503020204020204" pitchFamily="34" charset="-122"/>
              </a:rPr>
              <a:t>Tiannan</a:t>
            </a:r>
            <a:r>
              <a:rPr lang="en-US" altLang="zh-CN" sz="1200" b="1" i="0" dirty="0">
                <a:solidFill>
                  <a:srgbClr val="000000"/>
                </a:solidFill>
                <a:effectLst/>
                <a:latin typeface="微软雅黑" panose="020B0503020204020204" pitchFamily="34" charset="-122"/>
                <a:ea typeface="微软雅黑" panose="020B0503020204020204" pitchFamily="34" charset="-122"/>
              </a:rPr>
              <a:t> Guo</a:t>
            </a:r>
          </a:p>
          <a:p>
            <a:pPr algn="ctr"/>
            <a:r>
              <a:rPr lang="en-US" altLang="zh-CN" sz="1200" b="1" dirty="0">
                <a:solidFill>
                  <a:srgbClr val="745081"/>
                </a:solidFill>
                <a:latin typeface="微软雅黑" panose="020B0503020204020204" pitchFamily="34" charset="-122"/>
                <a:ea typeface="微软雅黑" panose="020B0503020204020204" pitchFamily="34" charset="-122"/>
              </a:rPr>
              <a:t>Medicine</a:t>
            </a:r>
          </a:p>
          <a:p>
            <a:pPr algn="ctr"/>
            <a:r>
              <a:rPr lang="en-US" altLang="zh-CN" sz="1200" dirty="0">
                <a:solidFill>
                  <a:srgbClr val="000000"/>
                </a:solidFill>
                <a:latin typeface="微软雅黑" panose="020B0503020204020204" pitchFamily="34" charset="-122"/>
                <a:ea typeface="微软雅黑" panose="020B0503020204020204" pitchFamily="34" charset="-122"/>
              </a:rPr>
              <a:t>Asso. Professor</a:t>
            </a:r>
          </a:p>
          <a:p>
            <a:pPr algn="ctr"/>
            <a:r>
              <a:rPr lang="en-US" altLang="zh-CN" sz="1000" dirty="0">
                <a:solidFill>
                  <a:srgbClr val="000000"/>
                </a:solidFill>
                <a:latin typeface="微软雅黑" panose="020B0503020204020204" pitchFamily="34" charset="-122"/>
                <a:ea typeface="微软雅黑" panose="020B0503020204020204" pitchFamily="34" charset="-122"/>
              </a:rPr>
              <a:t>Director, Westlake Center for Intelligent Proteomics</a:t>
            </a:r>
            <a:endParaRPr lang="en-US" altLang="zh-CN" sz="1000" b="0" i="0" dirty="0">
              <a:solidFill>
                <a:srgbClr val="000000"/>
              </a:solidFill>
              <a:effectLst/>
              <a:latin typeface="微软雅黑" panose="020B0503020204020204" pitchFamily="34" charset="-122"/>
              <a:ea typeface="微软雅黑" panose="020B0503020204020204" pitchFamily="34" charset="-122"/>
            </a:endParaRPr>
          </a:p>
        </p:txBody>
      </p:sp>
      <p:pic>
        <p:nvPicPr>
          <p:cNvPr id="42" name="Picture 2"/>
          <p:cNvPicPr>
            <a:picLocks noChangeAspect="1" noChangeArrowheads="1"/>
          </p:cNvPicPr>
          <p:nvPr/>
        </p:nvPicPr>
        <p:blipFill rotWithShape="1">
          <a:blip r:embed="rId18">
            <a:extLst>
              <a:ext uri="{28A0092B-C50C-407E-A947-70E740481C1C}">
                <a14:useLocalDpi xmlns:a14="http://schemas.microsoft.com/office/drawing/2010/main" val="0"/>
              </a:ext>
            </a:extLst>
          </a:blip>
          <a:srcRect/>
          <a:stretch>
            <a:fillRect/>
          </a:stretch>
        </p:blipFill>
        <p:spPr bwMode="auto">
          <a:xfrm>
            <a:off x="1860618" y="1041517"/>
            <a:ext cx="1555954" cy="15559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p:cNvPicPr>
            <a:picLocks noChangeAspect="1" noChangeArrowheads="1"/>
          </p:cNvPicPr>
          <p:nvPr/>
        </p:nvPicPr>
        <p:blipFill rotWithShape="1">
          <a:blip r:embed="rId19">
            <a:extLst>
              <a:ext uri="{28A0092B-C50C-407E-A947-70E740481C1C}">
                <a14:useLocalDpi xmlns:a14="http://schemas.microsoft.com/office/drawing/2010/main" val="0"/>
              </a:ext>
            </a:extLst>
          </a:blip>
          <a:srcRect l="12353" t="13985" r="17236" b="1864"/>
          <a:stretch>
            <a:fillRect/>
          </a:stretch>
        </p:blipFill>
        <p:spPr bwMode="auto">
          <a:xfrm>
            <a:off x="3589133" y="1041517"/>
            <a:ext cx="1555954" cy="155595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p:cNvPicPr>
            <a:picLocks noChangeAspect="1" noChangeArrowheads="1"/>
          </p:cNvPicPr>
          <p:nvPr/>
        </p:nvPicPr>
        <p:blipFill rotWithShape="1">
          <a:blip r:embed="rId20">
            <a:extLst>
              <a:ext uri="{28A0092B-C50C-407E-A947-70E740481C1C}">
                <a14:useLocalDpi xmlns:a14="http://schemas.microsoft.com/office/drawing/2010/main" val="0"/>
              </a:ext>
            </a:extLst>
          </a:blip>
          <a:srcRect t="867" b="6426"/>
          <a:stretch>
            <a:fillRect/>
          </a:stretch>
        </p:blipFill>
        <p:spPr bwMode="auto">
          <a:xfrm>
            <a:off x="5317648" y="1041517"/>
            <a:ext cx="1555954" cy="155595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p:cNvPicPr>
            <a:picLocks noChangeAspect="1" noChangeArrowheads="1"/>
          </p:cNvPicPr>
          <p:nvPr/>
        </p:nvPicPr>
        <p:blipFill rotWithShape="1">
          <a:blip r:embed="rId21">
            <a:extLst>
              <a:ext uri="{28A0092B-C50C-407E-A947-70E740481C1C}">
                <a14:useLocalDpi xmlns:a14="http://schemas.microsoft.com/office/drawing/2010/main" val="0"/>
              </a:ext>
            </a:extLst>
          </a:blip>
          <a:srcRect l="23" r="23"/>
          <a:stretch>
            <a:fillRect/>
          </a:stretch>
        </p:blipFill>
        <p:spPr bwMode="auto">
          <a:xfrm>
            <a:off x="7046163" y="1041517"/>
            <a:ext cx="1555954" cy="155595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p:cNvPicPr>
            <a:picLocks noChangeAspect="1" noChangeArrowheads="1"/>
          </p:cNvPicPr>
          <p:nvPr/>
        </p:nvPicPr>
        <p:blipFill rotWithShape="1">
          <a:blip r:embed="rId22">
            <a:extLst>
              <a:ext uri="{28A0092B-C50C-407E-A947-70E740481C1C}">
                <a14:useLocalDpi xmlns:a14="http://schemas.microsoft.com/office/drawing/2010/main" val="0"/>
              </a:ext>
            </a:extLst>
          </a:blip>
          <a:srcRect t="4091" b="4091"/>
          <a:stretch>
            <a:fillRect/>
          </a:stretch>
        </p:blipFill>
        <p:spPr bwMode="auto">
          <a:xfrm>
            <a:off x="8774678" y="1041517"/>
            <a:ext cx="1555954" cy="15559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
          <p:cNvPicPr>
            <a:picLocks noChangeAspect="1" noChangeArrowheads="1"/>
          </p:cNvPicPr>
          <p:nvPr/>
        </p:nvPicPr>
        <p:blipFill rotWithShape="1">
          <a:blip r:embed="rId23">
            <a:extLst>
              <a:ext uri="{28A0092B-C50C-407E-A947-70E740481C1C}">
                <a14:useLocalDpi xmlns:a14="http://schemas.microsoft.com/office/drawing/2010/main" val="0"/>
              </a:ext>
            </a:extLst>
          </a:blip>
          <a:srcRect l="2869" t="16944" r="2916" b="12619"/>
          <a:stretch>
            <a:fillRect/>
          </a:stretch>
        </p:blipFill>
        <p:spPr bwMode="auto">
          <a:xfrm>
            <a:off x="10503190" y="1041517"/>
            <a:ext cx="1555954" cy="155595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p:cNvPicPr>
            <a:picLocks noChangeAspect="1" noChangeArrowheads="1"/>
          </p:cNvPicPr>
          <p:nvPr/>
        </p:nvPicPr>
        <p:blipFill rotWithShape="1">
          <a:blip r:embed="rId24"/>
          <a:srcRect l="2678" r="2678"/>
          <a:stretch>
            <a:fillRect/>
          </a:stretch>
        </p:blipFill>
        <p:spPr bwMode="auto">
          <a:xfrm>
            <a:off x="132857" y="1041517"/>
            <a:ext cx="1555200" cy="1555200"/>
          </a:xfrm>
          <a:prstGeom prst="rect">
            <a:avLst/>
          </a:prstGeom>
          <a:noFill/>
          <a:extLst>
            <a:ext uri="{909E8E84-426E-40DD-AFC4-6F175D3DCCD1}">
              <a14:hiddenFill xmlns:a14="http://schemas.microsoft.com/office/drawing/2010/main">
                <a:solidFill>
                  <a:srgbClr val="FFFFFF"/>
                </a:solidFill>
              </a14:hiddenFill>
            </a:ext>
          </a:extLst>
        </p:spPr>
      </p:pic>
      <p:sp>
        <p:nvSpPr>
          <p:cNvPr id="49" name="文本框 48"/>
          <p:cNvSpPr txBox="1"/>
          <p:nvPr/>
        </p:nvSpPr>
        <p:spPr>
          <a:xfrm>
            <a:off x="-33528" y="2623152"/>
            <a:ext cx="1885004" cy="830997"/>
          </a:xfrm>
          <a:prstGeom prst="rect">
            <a:avLst/>
          </a:prstGeom>
          <a:noFill/>
        </p:spPr>
        <p:txBody>
          <a:bodyPr wrap="none" rtlCol="0">
            <a:spAutoFit/>
          </a:bodyPr>
          <a:lstStyle/>
          <a:p>
            <a:pPr algn="ctr"/>
            <a:r>
              <a:rPr kumimoji="1" lang="en-US" altLang="zh-CN" sz="1200" b="1" dirty="0">
                <a:latin typeface="微软雅黑" panose="020B0503020204020204" pitchFamily="34" charset="-122"/>
                <a:ea typeface="微软雅黑" panose="020B0503020204020204" pitchFamily="34" charset="-122"/>
              </a:rPr>
              <a:t>Yue Zhang</a:t>
            </a:r>
          </a:p>
          <a:p>
            <a:pPr algn="ctr"/>
            <a:r>
              <a:rPr kumimoji="1" lang="en-US" altLang="zh-CN" sz="1200" b="1" dirty="0">
                <a:solidFill>
                  <a:srgbClr val="127DC2"/>
                </a:solidFill>
                <a:latin typeface="微软雅黑" panose="020B0503020204020204" pitchFamily="34" charset="-122"/>
                <a:ea typeface="微软雅黑" panose="020B0503020204020204" pitchFamily="34" charset="-122"/>
              </a:rPr>
              <a:t>School of Engineering</a:t>
            </a:r>
            <a:br>
              <a:rPr kumimoji="1" lang="en-US" altLang="zh-CN" sz="1200" dirty="0">
                <a:latin typeface="微软雅黑" panose="020B0503020204020204" pitchFamily="34" charset="-122"/>
                <a:ea typeface="微软雅黑" panose="020B0503020204020204" pitchFamily="34" charset="-122"/>
              </a:rPr>
            </a:br>
            <a:r>
              <a:rPr kumimoji="1" lang="en-US" altLang="zh-CN" sz="1200" dirty="0">
                <a:latin typeface="微软雅黑" panose="020B0503020204020204" pitchFamily="34" charset="-122"/>
                <a:ea typeface="微软雅黑" panose="020B0503020204020204" pitchFamily="34" charset="-122"/>
              </a:rPr>
              <a:t>Professor</a:t>
            </a:r>
            <a:endParaRPr kumimoji="1" lang="zh-CN" altLang="en-US" sz="1200" dirty="0">
              <a:latin typeface="微软雅黑" panose="020B0503020204020204" pitchFamily="34" charset="-122"/>
              <a:ea typeface="微软雅黑" panose="020B0503020204020204" pitchFamily="34" charset="-122"/>
            </a:endParaRPr>
          </a:p>
          <a:p>
            <a:pPr algn="ctr"/>
            <a:r>
              <a:rPr kumimoji="1" lang="en-US" altLang="zh-CN" sz="1000" dirty="0">
                <a:latin typeface="微软雅黑" panose="020B0503020204020204" pitchFamily="34" charset="-122"/>
                <a:ea typeface="微软雅黑" panose="020B0503020204020204" pitchFamily="34" charset="-122"/>
              </a:rPr>
              <a:t>AI/NLP Expert</a:t>
            </a:r>
            <a:endParaRPr kumimoji="1" lang="zh-CN" altLang="en-US" sz="10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1041220" y="6151383"/>
            <a:ext cx="10109562" cy="338554"/>
          </a:xfrm>
          <a:prstGeom prst="rect">
            <a:avLst/>
          </a:prstGeom>
          <a:noFill/>
        </p:spPr>
        <p:txBody>
          <a:bodyPr wrap="none" rtlCol="0">
            <a:spAutoFit/>
          </a:bodyPr>
          <a:lstStyle/>
          <a:p>
            <a:pPr algn="ctr"/>
            <a:r>
              <a:rPr kumimoji="1" lang="en-US" altLang="zh-CN" sz="1600" b="1" dirty="0">
                <a:solidFill>
                  <a:srgbClr val="1CA38F"/>
                </a:solidFill>
                <a:latin typeface="微软雅黑" panose="020B0503020204020204" pitchFamily="34" charset="-122"/>
                <a:ea typeface="微软雅黑" panose="020B0503020204020204" pitchFamily="34" charset="-122"/>
              </a:rPr>
              <a:t>The first research in Westlake University's history which involves all four schools simultaneously</a:t>
            </a:r>
          </a:p>
        </p:txBody>
      </p:sp>
      <p:sp>
        <p:nvSpPr>
          <p:cNvPr id="52" name="文本框 51"/>
          <p:cNvSpPr txBox="1"/>
          <p:nvPr/>
        </p:nvSpPr>
        <p:spPr>
          <a:xfrm>
            <a:off x="2717800" y="6513791"/>
            <a:ext cx="6756400"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Now available worldwide: </a:t>
            </a: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hlinkClick r:id="rId25"/>
              </a:rPr>
              <a:t>https://airalogy.com</a:t>
            </a:r>
            <a:endPar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7</a:t>
            </a:fld>
            <a:endParaRPr lang="en-US" dirty="0"/>
          </a:p>
        </p:txBody>
      </p:sp>
      <p:sp>
        <p:nvSpPr>
          <p:cNvPr id="4" name="TextBox 6"/>
          <p:cNvSpPr txBox="1"/>
          <p:nvPr/>
        </p:nvSpPr>
        <p:spPr>
          <a:xfrm>
            <a:off x="269869" y="3134203"/>
            <a:ext cx="11652262" cy="2643159"/>
          </a:xfrm>
          <a:prstGeom prst="rect">
            <a:avLst/>
          </a:prstGeom>
          <a:noFill/>
        </p:spPr>
        <p:txBody>
          <a:bodyPr wrap="square" rtlCol="0">
            <a:spAutoFit/>
          </a:bodyPr>
          <a:lstStyle/>
          <a:p>
            <a:pPr marL="800100" lvl="1" indent="-342900" latinLnBrk="0">
              <a:lnSpc>
                <a:spcPct val="120000"/>
              </a:lnSpc>
              <a:buFont typeface="Arial" panose="020B0604020202090204" pitchFamily="34" charset="0"/>
              <a:buChar char="•"/>
            </a:pPr>
            <a:r>
              <a:rPr lang="en-US" altLang="zh-CN" sz="2800" b="1" dirty="0">
                <a:solidFill>
                  <a:schemeClr val="tx1"/>
                </a:solidFill>
                <a:latin typeface="Calibri" panose="020F0502020204030204" pitchFamily="34" charset="0"/>
                <a:cs typeface="Calibri" panose="020F0502020204030204" pitchFamily="34" charset="0"/>
              </a:rPr>
              <a:t>In this talk, I will share some work on</a:t>
            </a:r>
            <a:r>
              <a:rPr lang="en-US" sz="2800" b="1" dirty="0">
                <a:solidFill>
                  <a:schemeClr val="tx1"/>
                </a:solidFill>
                <a:latin typeface="Calibri" panose="020F0502020204030204" pitchFamily="34" charset="0"/>
                <a:cs typeface="Calibri" panose="020F0502020204030204" pitchFamily="34" charset="0"/>
              </a:rPr>
              <a:t>: </a:t>
            </a:r>
            <a:endParaRPr lang="en-US" altLang="zh-CN" sz="2800" dirty="0">
              <a:solidFill>
                <a:schemeClr val="tx1"/>
              </a:solidFill>
            </a:endParaRPr>
          </a:p>
          <a:p>
            <a:pPr marL="1371600" lvl="2" indent="-457200" latinLnBrk="0">
              <a:lnSpc>
                <a:spcPct val="120000"/>
              </a:lnSpc>
              <a:buClr>
                <a:srgbClr val="000000"/>
              </a:buClr>
              <a:buFont typeface="Arial" panose="020B0604020202090204" pitchFamily="34" charset="0"/>
              <a:buChar char="-"/>
            </a:pPr>
            <a:r>
              <a:rPr lang="en-US" altLang="zh-CN" sz="2800" b="1" dirty="0"/>
              <a:t>The new publication paradigm</a:t>
            </a:r>
            <a:endParaRPr lang="en-US" altLang="zh-CN" sz="2800" b="1" dirty="0">
              <a:solidFill>
                <a:schemeClr val="tx1"/>
              </a:solidFill>
            </a:endParaRPr>
          </a:p>
          <a:p>
            <a:pPr marL="1371600" lvl="2" indent="-457200" latinLnBrk="0">
              <a:lnSpc>
                <a:spcPct val="120000"/>
              </a:lnSpc>
              <a:buClr>
                <a:srgbClr val="000000"/>
              </a:buClr>
              <a:buFont typeface="Arial" panose="020B0604020202090204" pitchFamily="34" charset="0"/>
              <a:buChar char="-"/>
            </a:pPr>
            <a:r>
              <a:rPr lang="en-US" sz="2800" dirty="0"/>
              <a:t>AI-driven research cycle</a:t>
            </a:r>
          </a:p>
          <a:p>
            <a:pPr marL="1371600" lvl="2" indent="-457200" latinLnBrk="0">
              <a:lnSpc>
                <a:spcPct val="120000"/>
              </a:lnSpc>
              <a:buClr>
                <a:srgbClr val="000000"/>
              </a:buClr>
              <a:buFont typeface="Arial" panose="020B0604020202090204" pitchFamily="34" charset="0"/>
              <a:buChar char="-"/>
            </a:pPr>
            <a:r>
              <a:rPr lang="en-US" sz="2800" dirty="0">
                <a:solidFill>
                  <a:schemeClr val="tx1"/>
                </a:solidFill>
              </a:rPr>
              <a:t>AI scientist</a:t>
            </a:r>
            <a:r>
              <a:rPr lang="en-US" sz="2800" dirty="0"/>
              <a:t> for AI</a:t>
            </a:r>
          </a:p>
          <a:p>
            <a:pPr marL="1371600" lvl="2" indent="-457200" latinLnBrk="0">
              <a:lnSpc>
                <a:spcPct val="120000"/>
              </a:lnSpc>
              <a:buClr>
                <a:srgbClr val="000000"/>
              </a:buClr>
              <a:buFont typeface="Arial" panose="020B0604020202090204" pitchFamily="34" charset="0"/>
              <a:buChar char="-"/>
            </a:pPr>
            <a:r>
              <a:rPr lang="en-US" sz="2800" dirty="0">
                <a:solidFill>
                  <a:schemeClr val="tx1"/>
                </a:solidFill>
              </a:rPr>
              <a:t>AI scientist for natural science </a:t>
            </a:r>
          </a:p>
        </p:txBody>
      </p:sp>
      <p:sp>
        <p:nvSpPr>
          <p:cNvPr id="5" name="矩形 4"/>
          <p:cNvSpPr/>
          <p:nvPr/>
        </p:nvSpPr>
        <p:spPr>
          <a:xfrm>
            <a:off x="67691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literature survey</a:t>
            </a:r>
          </a:p>
        </p:txBody>
      </p:sp>
      <p:sp>
        <p:nvSpPr>
          <p:cNvPr id="6" name="矩形 5"/>
          <p:cNvSpPr/>
          <p:nvPr/>
        </p:nvSpPr>
        <p:spPr>
          <a:xfrm>
            <a:off x="231775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idea </a:t>
            </a:r>
            <a:endParaRPr lang="en-US" altLang="zh-CN">
              <a:solidFill>
                <a:schemeClr val="tx1"/>
              </a:solidFill>
            </a:endParaRPr>
          </a:p>
          <a:p>
            <a:pPr algn="ctr"/>
            <a:r>
              <a:rPr lang="en-US" altLang="zh-CN">
                <a:solidFill>
                  <a:schemeClr val="tx1"/>
                </a:solidFill>
              </a:rPr>
              <a:t>generation</a:t>
            </a:r>
          </a:p>
        </p:txBody>
      </p:sp>
      <p:sp>
        <p:nvSpPr>
          <p:cNvPr id="7" name="矩形 6"/>
          <p:cNvSpPr/>
          <p:nvPr/>
        </p:nvSpPr>
        <p:spPr>
          <a:xfrm>
            <a:off x="395859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project </a:t>
            </a:r>
            <a:endParaRPr lang="en-US" altLang="zh-CN">
              <a:solidFill>
                <a:schemeClr val="tx1"/>
              </a:solidFill>
            </a:endParaRPr>
          </a:p>
          <a:p>
            <a:pPr algn="ctr"/>
            <a:r>
              <a:rPr lang="en-US" altLang="zh-CN">
                <a:solidFill>
                  <a:schemeClr val="tx1"/>
                </a:solidFill>
              </a:rPr>
              <a:t>design</a:t>
            </a:r>
          </a:p>
        </p:txBody>
      </p:sp>
      <p:sp>
        <p:nvSpPr>
          <p:cNvPr id="8" name="矩形 7"/>
          <p:cNvSpPr/>
          <p:nvPr/>
        </p:nvSpPr>
        <p:spPr>
          <a:xfrm>
            <a:off x="5599430" y="1868170"/>
            <a:ext cx="183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experimentation</a:t>
            </a:r>
          </a:p>
        </p:txBody>
      </p:sp>
      <p:sp>
        <p:nvSpPr>
          <p:cNvPr id="9" name="矩形 8"/>
          <p:cNvSpPr/>
          <p:nvPr/>
        </p:nvSpPr>
        <p:spPr>
          <a:xfrm>
            <a:off x="920559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peer </a:t>
            </a:r>
            <a:r>
              <a:rPr lang="en-US" altLang="zh-CN" sz="2000">
                <a:solidFill>
                  <a:schemeClr val="tx1"/>
                </a:solidFill>
                <a:latin typeface="Times New Roman Regular" panose="02020503050405090304" charset="0"/>
                <a:cs typeface="Times New Roman Regular" panose="02020503050405090304" charset="0"/>
              </a:rPr>
              <a:t>review</a:t>
            </a:r>
          </a:p>
        </p:txBody>
      </p:sp>
      <p:sp>
        <p:nvSpPr>
          <p:cNvPr id="10" name="矩形 9"/>
          <p:cNvSpPr/>
          <p:nvPr/>
        </p:nvSpPr>
        <p:spPr>
          <a:xfrm>
            <a:off x="1062926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social impact</a:t>
            </a:r>
          </a:p>
        </p:txBody>
      </p:sp>
      <p:sp>
        <p:nvSpPr>
          <p:cNvPr id="11" name="矩形 10"/>
          <p:cNvSpPr/>
          <p:nvPr/>
        </p:nvSpPr>
        <p:spPr>
          <a:xfrm>
            <a:off x="7780020" y="186817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write up</a:t>
            </a:r>
          </a:p>
        </p:txBody>
      </p:sp>
      <p:cxnSp>
        <p:nvCxnSpPr>
          <p:cNvPr id="12" name="直接箭头连接符 89"/>
          <p:cNvCxnSpPr>
            <a:stCxn id="5" idx="3"/>
            <a:endCxn id="6" idx="1"/>
          </p:cNvCxnSpPr>
          <p:nvPr/>
        </p:nvCxnSpPr>
        <p:spPr>
          <a:xfrm>
            <a:off x="197294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90"/>
          <p:cNvCxnSpPr>
            <a:stCxn id="6" idx="3"/>
            <a:endCxn id="7" idx="1"/>
          </p:cNvCxnSpPr>
          <p:nvPr/>
        </p:nvCxnSpPr>
        <p:spPr>
          <a:xfrm>
            <a:off x="361378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91"/>
          <p:cNvCxnSpPr>
            <a:stCxn id="7" idx="3"/>
            <a:endCxn id="8" idx="1"/>
          </p:cNvCxnSpPr>
          <p:nvPr/>
        </p:nvCxnSpPr>
        <p:spPr>
          <a:xfrm>
            <a:off x="525462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92"/>
          <p:cNvCxnSpPr>
            <a:stCxn id="8" idx="3"/>
            <a:endCxn id="11" idx="1"/>
          </p:cNvCxnSpPr>
          <p:nvPr/>
        </p:nvCxnSpPr>
        <p:spPr>
          <a:xfrm>
            <a:off x="743521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93"/>
          <p:cNvCxnSpPr>
            <a:stCxn id="11" idx="3"/>
          </p:cNvCxnSpPr>
          <p:nvPr/>
        </p:nvCxnSpPr>
        <p:spPr>
          <a:xfrm>
            <a:off x="8860155" y="2301240"/>
            <a:ext cx="34560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94"/>
          <p:cNvCxnSpPr>
            <a:stCxn id="9" idx="3"/>
          </p:cNvCxnSpPr>
          <p:nvPr/>
        </p:nvCxnSpPr>
        <p:spPr>
          <a:xfrm>
            <a:off x="10285730" y="229235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95"/>
          <p:cNvCxnSpPr/>
          <p:nvPr/>
        </p:nvCxnSpPr>
        <p:spPr>
          <a:xfrm>
            <a:off x="271780" y="2301240"/>
            <a:ext cx="407670" cy="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肘形连接符 18"/>
          <p:cNvCxnSpPr/>
          <p:nvPr/>
        </p:nvCxnSpPr>
        <p:spPr>
          <a:xfrm rot="10800000">
            <a:off x="480695" y="1433195"/>
            <a:ext cx="7122795" cy="866775"/>
          </a:xfrm>
          <a:prstGeom prst="bentConnector3">
            <a:avLst>
              <a:gd name="adj1" fmla="val 0"/>
            </a:avLst>
          </a:prstGeom>
          <a:ln w="19050">
            <a:solidFill>
              <a:schemeClr val="tx1"/>
            </a:solidFill>
            <a:tailEnd type="none"/>
          </a:ln>
        </p:spPr>
        <p:style>
          <a:lnRef idx="2">
            <a:schemeClr val="accent1"/>
          </a:lnRef>
          <a:fillRef idx="0">
            <a:srgbClr val="FFFFFF"/>
          </a:fillRef>
          <a:effectRef idx="0">
            <a:srgbClr val="FFFFFF"/>
          </a:effectRef>
          <a:fontRef idx="minor">
            <a:schemeClr val="tx1"/>
          </a:fontRef>
        </p:style>
      </p:cxnSp>
      <p:cxnSp>
        <p:nvCxnSpPr>
          <p:cNvPr id="20" name="直接箭头连接符 97"/>
          <p:cNvCxnSpPr/>
          <p:nvPr/>
        </p:nvCxnSpPr>
        <p:spPr>
          <a:xfrm>
            <a:off x="485775" y="1432560"/>
            <a:ext cx="0" cy="87058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98"/>
          <p:cNvCxnSpPr/>
          <p:nvPr/>
        </p:nvCxnSpPr>
        <p:spPr>
          <a:xfrm>
            <a:off x="2143125" y="1437005"/>
            <a:ext cx="0" cy="859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99"/>
          <p:cNvCxnSpPr/>
          <p:nvPr/>
        </p:nvCxnSpPr>
        <p:spPr>
          <a:xfrm>
            <a:off x="3785870" y="1428115"/>
            <a:ext cx="0" cy="868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100"/>
          <p:cNvCxnSpPr/>
          <p:nvPr/>
        </p:nvCxnSpPr>
        <p:spPr>
          <a:xfrm>
            <a:off x="5426710" y="1437005"/>
            <a:ext cx="0" cy="85090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Illustrating </a:t>
            </a:r>
            <a:r>
              <a:rPr kumimoji="1" lang="en-US" altLang="zh-CN" dirty="0">
                <a:solidFill>
                  <a:srgbClr val="F35744"/>
                </a:solidFill>
              </a:rPr>
              <a:t>traditional ways</a:t>
            </a:r>
            <a:r>
              <a:rPr kumimoji="1" lang="en-US" altLang="zh-CN" dirty="0"/>
              <a:t> for recording research data</a:t>
            </a:r>
            <a:br>
              <a:rPr kumimoji="1" lang="en-US" altLang="zh-CN" dirty="0"/>
            </a:br>
            <a:r>
              <a:rPr kumimoji="1" lang="en-US" altLang="zh-CN" dirty="0"/>
              <a:t>Click chemistry reaction as an example</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70</a:t>
            </a:fld>
            <a:endParaRPr lang="en-US" dirty="0"/>
          </a:p>
        </p:txBody>
      </p:sp>
      <p:sp>
        <p:nvSpPr>
          <p:cNvPr id="4" name="文本框 3"/>
          <p:cNvSpPr txBox="1"/>
          <p:nvPr/>
        </p:nvSpPr>
        <p:spPr>
          <a:xfrm>
            <a:off x="1289712" y="1020861"/>
            <a:ext cx="1649554" cy="1200329"/>
          </a:xfrm>
          <a:prstGeom prst="rect">
            <a:avLst/>
          </a:prstGeom>
          <a:noFill/>
        </p:spPr>
        <p:txBody>
          <a:bodyPr wrap="none" rtlCol="0">
            <a:spAutoFit/>
          </a:bodyPr>
          <a:lstStyle/>
          <a:p>
            <a:pPr algn="ctr"/>
            <a:r>
              <a:rPr kumimoji="1" lang="en-US" altLang="zh-CN" b="1" dirty="0">
                <a:latin typeface="微软雅黑" panose="020B0503020204020204" pitchFamily="34" charset="-122"/>
                <a:ea typeface="微软雅黑" panose="020B0503020204020204" pitchFamily="34" charset="-122"/>
              </a:rPr>
              <a:t>Way 1</a:t>
            </a:r>
          </a:p>
          <a:p>
            <a:pPr algn="ctr"/>
            <a:r>
              <a:rPr kumimoji="1" lang="en-US" altLang="zh-CN" b="1" dirty="0">
                <a:solidFill>
                  <a:srgbClr val="0171ED"/>
                </a:solidFill>
                <a:latin typeface="微软雅黑" panose="020B0503020204020204" pitchFamily="34" charset="-122"/>
                <a:ea typeface="微软雅黑" panose="020B0503020204020204" pitchFamily="34" charset="-122"/>
              </a:rPr>
              <a:t>Handwritten</a:t>
            </a:r>
          </a:p>
          <a:p>
            <a:pPr algn="ctr"/>
            <a:endParaRPr kumimoji="1" lang="en-US" altLang="zh-CN" b="1" dirty="0">
              <a:latin typeface="微软雅黑" panose="020B0503020204020204" pitchFamily="34" charset="-122"/>
              <a:ea typeface="微软雅黑" panose="020B0503020204020204" pitchFamily="34" charset="-122"/>
            </a:endParaRPr>
          </a:p>
          <a:p>
            <a:pPr algn="ctr"/>
            <a:r>
              <a:rPr kumimoji="1" lang="en-US" altLang="zh-CN" b="1" dirty="0">
                <a:solidFill>
                  <a:srgbClr val="F35744"/>
                </a:solidFill>
                <a:latin typeface="微软雅黑" panose="020B0503020204020204" pitchFamily="34" charset="-122"/>
                <a:ea typeface="微软雅黑" panose="020B0503020204020204" pitchFamily="34" charset="-122"/>
              </a:rPr>
              <a:t>Undigitized </a:t>
            </a:r>
            <a:endParaRPr kumimoji="1" lang="zh-CN" altLang="en-US" b="1" dirty="0">
              <a:solidFill>
                <a:srgbClr val="F3574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269405" y="1020861"/>
            <a:ext cx="3875355" cy="1200329"/>
          </a:xfrm>
          <a:prstGeom prst="rect">
            <a:avLst/>
          </a:prstGeom>
          <a:noFill/>
        </p:spPr>
        <p:txBody>
          <a:bodyPr wrap="none" rtlCol="0">
            <a:spAutoFit/>
          </a:bodyPr>
          <a:lstStyle/>
          <a:p>
            <a:pPr algn="ctr"/>
            <a:r>
              <a:rPr kumimoji="1" lang="en-US" altLang="zh-CN" b="1" dirty="0">
                <a:latin typeface="微软雅黑" panose="020B0503020204020204" pitchFamily="34" charset="-122"/>
                <a:ea typeface="微软雅黑" panose="020B0503020204020204" pitchFamily="34" charset="-122"/>
              </a:rPr>
              <a:t>Way 3</a:t>
            </a:r>
          </a:p>
          <a:p>
            <a:pPr algn="ctr"/>
            <a:r>
              <a:rPr kumimoji="1" lang="en-US" altLang="zh-CN" b="1" dirty="0">
                <a:solidFill>
                  <a:srgbClr val="0171ED"/>
                </a:solidFill>
                <a:latin typeface="微软雅黑" panose="020B0503020204020204" pitchFamily="34" charset="-122"/>
                <a:ea typeface="微软雅黑" panose="020B0503020204020204" pitchFamily="34" charset="-122"/>
              </a:rPr>
              <a:t>Centrally designed tool</a:t>
            </a:r>
          </a:p>
          <a:p>
            <a:pPr algn="ctr"/>
            <a:r>
              <a:rPr kumimoji="1" lang="en-US" altLang="zh-CN" dirty="0">
                <a:latin typeface="微软雅黑" panose="020B0503020204020204" pitchFamily="34" charset="-122"/>
                <a:ea typeface="微软雅黑" panose="020B0503020204020204" pitchFamily="34" charset="-122"/>
              </a:rPr>
              <a:t>(predefined template by the tool)</a:t>
            </a:r>
          </a:p>
          <a:p>
            <a:pPr algn="ctr"/>
            <a:r>
              <a:rPr kumimoji="1" lang="en-US" altLang="zh-CN" b="1" dirty="0">
                <a:solidFill>
                  <a:srgbClr val="F89434"/>
                </a:solidFill>
                <a:latin typeface="微软雅黑" panose="020B0503020204020204" pitchFamily="34" charset="-122"/>
                <a:ea typeface="微软雅黑" panose="020B0503020204020204" pitchFamily="34" charset="-122"/>
              </a:rPr>
              <a:t>Structured</a:t>
            </a:r>
            <a:r>
              <a:rPr kumimoji="1" lang="en-US" altLang="zh-CN" b="1" dirty="0">
                <a:solidFill>
                  <a:srgbClr val="F35744"/>
                </a:solidFill>
                <a:latin typeface="微软雅黑" panose="020B0503020204020204" pitchFamily="34" charset="-122"/>
                <a:ea typeface="微软雅黑" panose="020B0503020204020204" pitchFamily="34" charset="-122"/>
              </a:rPr>
              <a:t> but not </a:t>
            </a:r>
            <a:r>
              <a:rPr kumimoji="1" lang="en-US" altLang="zh-CN" b="1" dirty="0">
                <a:solidFill>
                  <a:srgbClr val="3BC5DF"/>
                </a:solidFill>
                <a:latin typeface="微软雅黑" panose="020B0503020204020204" pitchFamily="34" charset="-122"/>
                <a:ea typeface="微软雅黑" panose="020B0503020204020204" pitchFamily="34" charset="-122"/>
              </a:rPr>
              <a:t>universal</a:t>
            </a:r>
            <a:endParaRPr kumimoji="1" lang="zh-CN" altLang="en-US" b="1" dirty="0">
              <a:solidFill>
                <a:srgbClr val="3BC5D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2007" y="5543186"/>
            <a:ext cx="4084964" cy="523220"/>
          </a:xfrm>
          <a:prstGeom prst="rect">
            <a:avLst/>
          </a:prstGeom>
          <a:noFill/>
        </p:spPr>
        <p:txBody>
          <a:bodyPr wrap="none" rtlCol="0">
            <a:spAutoFit/>
          </a:bodyPr>
          <a:lstStyle/>
          <a:p>
            <a:pPr marL="285750" indent="-285750">
              <a:buFont typeface="Wingdings" panose="05000000000000000000" pitchFamily="2" charset="2"/>
              <a:buChar char="n"/>
            </a:pPr>
            <a:r>
              <a:rPr lang="en-US" altLang="zh-CN" sz="1400" dirty="0">
                <a:solidFill>
                  <a:srgbClr val="F35744"/>
                </a:solidFill>
                <a:latin typeface="微软雅黑" panose="020B0503020204020204" pitchFamily="34" charset="-122"/>
                <a:ea typeface="微软雅黑" panose="020B0503020204020204" pitchFamily="34" charset="-122"/>
              </a:rPr>
              <a:t>Hard to read handwriting</a:t>
            </a:r>
          </a:p>
          <a:p>
            <a:pPr marL="285750" indent="-285750">
              <a:buFont typeface="Wingdings" panose="05000000000000000000" pitchFamily="2" charset="2"/>
              <a:buChar char="n"/>
            </a:pPr>
            <a:r>
              <a:rPr lang="en-US" altLang="zh-CN" sz="1400" dirty="0">
                <a:solidFill>
                  <a:srgbClr val="F35744"/>
                </a:solidFill>
                <a:latin typeface="微软雅黑" panose="020B0503020204020204" pitchFamily="34" charset="-122"/>
                <a:ea typeface="微软雅黑" panose="020B0503020204020204" pitchFamily="34" charset="-122"/>
              </a:rPr>
              <a:t>Personal notes others cannot understand</a:t>
            </a:r>
          </a:p>
        </p:txBody>
      </p:sp>
      <p:pic>
        <p:nvPicPr>
          <p:cNvPr id="9" name="图片 8"/>
          <p:cNvPicPr>
            <a:picLocks noChangeAspect="1"/>
          </p:cNvPicPr>
          <p:nvPr/>
        </p:nvPicPr>
        <p:blipFill>
          <a:blip r:embed="rId2"/>
          <a:srcRect l="17982" t="21688" r="28845" b="47834"/>
          <a:stretch>
            <a:fillRect/>
          </a:stretch>
        </p:blipFill>
        <p:spPr>
          <a:xfrm>
            <a:off x="270012" y="2541320"/>
            <a:ext cx="3688954" cy="2736325"/>
          </a:xfrm>
          <a:prstGeom prst="rect">
            <a:avLst/>
          </a:prstGeom>
          <a:ln w="19050">
            <a:noFill/>
          </a:ln>
        </p:spPr>
      </p:pic>
      <p:sp>
        <p:nvSpPr>
          <p:cNvPr id="14" name="文本框 13"/>
          <p:cNvSpPr txBox="1"/>
          <p:nvPr/>
        </p:nvSpPr>
        <p:spPr>
          <a:xfrm>
            <a:off x="8245053" y="5543186"/>
            <a:ext cx="3924059" cy="954107"/>
          </a:xfrm>
          <a:prstGeom prst="rect">
            <a:avLst/>
          </a:prstGeom>
          <a:noFill/>
        </p:spPr>
        <p:txBody>
          <a:bodyPr wrap="square" rtlCol="0">
            <a:spAutoFit/>
          </a:bodyPr>
          <a:lstStyle/>
          <a:p>
            <a:pPr marL="285750" indent="-285750">
              <a:buFont typeface="Wingdings" panose="05000000000000000000" pitchFamily="2" charset="2"/>
              <a:buChar char="n"/>
            </a:pPr>
            <a:r>
              <a:rPr lang="en-US" altLang="zh-CN" sz="1400" dirty="0">
                <a:solidFill>
                  <a:srgbClr val="F35744"/>
                </a:solidFill>
                <a:latin typeface="微软雅黑" panose="020B0503020204020204" pitchFamily="34" charset="-122"/>
                <a:ea typeface="微软雅黑" panose="020B0503020204020204" pitchFamily="34" charset="-122"/>
              </a:rPr>
              <a:t>Cannot provide templates in time for every cutting-edge research</a:t>
            </a:r>
          </a:p>
          <a:p>
            <a:pPr marL="285750" indent="-285750">
              <a:buFont typeface="Wingdings" panose="05000000000000000000" pitchFamily="2" charset="2"/>
              <a:buChar char="n"/>
            </a:pPr>
            <a:r>
              <a:rPr lang="en-US" altLang="zh-CN" sz="1400" dirty="0">
                <a:solidFill>
                  <a:srgbClr val="F35744"/>
                </a:solidFill>
                <a:latin typeface="微软雅黑" panose="020B0503020204020204" pitchFamily="34" charset="-122"/>
                <a:ea typeface="微软雅黑" panose="020B0503020204020204" pitchFamily="34" charset="-122"/>
              </a:rPr>
              <a:t>Template developers cannot master the needs and expertise of all disciplines</a:t>
            </a:r>
          </a:p>
        </p:txBody>
      </p:sp>
      <p:grpSp>
        <p:nvGrpSpPr>
          <p:cNvPr id="29" name="组合 28"/>
          <p:cNvGrpSpPr/>
          <p:nvPr/>
        </p:nvGrpSpPr>
        <p:grpSpPr>
          <a:xfrm>
            <a:off x="4114061" y="1020861"/>
            <a:ext cx="3963878" cy="5045545"/>
            <a:chOff x="4114061" y="1020861"/>
            <a:chExt cx="3963878" cy="5045545"/>
          </a:xfrm>
        </p:grpSpPr>
        <p:sp>
          <p:nvSpPr>
            <p:cNvPr id="5" name="文本框 4"/>
            <p:cNvSpPr txBox="1"/>
            <p:nvPr/>
          </p:nvSpPr>
          <p:spPr>
            <a:xfrm>
              <a:off x="4380471" y="1020861"/>
              <a:ext cx="3472296" cy="1200329"/>
            </a:xfrm>
            <a:prstGeom prst="rect">
              <a:avLst/>
            </a:prstGeom>
            <a:noFill/>
          </p:spPr>
          <p:txBody>
            <a:bodyPr wrap="none" rtlCol="0">
              <a:spAutoFit/>
            </a:bodyPr>
            <a:lstStyle/>
            <a:p>
              <a:pPr algn="ctr"/>
              <a:r>
                <a:rPr kumimoji="1" lang="en-US" altLang="zh-CN" b="1" dirty="0">
                  <a:latin typeface="微软雅黑" panose="020B0503020204020204" pitchFamily="34" charset="-122"/>
                  <a:ea typeface="微软雅黑" panose="020B0503020204020204" pitchFamily="34" charset="-122"/>
                </a:rPr>
                <a:t>Way 2</a:t>
              </a:r>
            </a:p>
            <a:p>
              <a:pPr algn="ctr"/>
              <a:r>
                <a:rPr kumimoji="1" lang="en-US" altLang="zh-CN" b="1" dirty="0">
                  <a:solidFill>
                    <a:srgbClr val="0171ED"/>
                  </a:solidFill>
                  <a:latin typeface="微软雅黑" panose="020B0503020204020204" pitchFamily="34" charset="-122"/>
                  <a:ea typeface="微软雅黑" panose="020B0503020204020204" pitchFamily="34" charset="-122"/>
                </a:rPr>
                <a:t>Generic tool</a:t>
              </a:r>
            </a:p>
            <a:p>
              <a:pPr algn="ctr"/>
              <a:r>
                <a:rPr kumimoji="1" lang="en-US" altLang="zh-CN" dirty="0">
                  <a:latin typeface="微软雅黑" panose="020B0503020204020204" pitchFamily="34" charset="-122"/>
                  <a:ea typeface="微软雅黑" panose="020B0503020204020204" pitchFamily="34" charset="-122"/>
                </a:rPr>
                <a:t>(such as Word)</a:t>
              </a:r>
            </a:p>
            <a:p>
              <a:pPr algn="ctr"/>
              <a:r>
                <a:rPr kumimoji="1" lang="en-US" altLang="zh-CN" b="1" dirty="0">
                  <a:solidFill>
                    <a:srgbClr val="3BC5DF"/>
                  </a:solidFill>
                  <a:latin typeface="微软雅黑" panose="020B0503020204020204" pitchFamily="34" charset="-122"/>
                  <a:ea typeface="微软雅黑" panose="020B0503020204020204" pitchFamily="34" charset="-122"/>
                </a:rPr>
                <a:t>Universal</a:t>
              </a:r>
              <a:r>
                <a:rPr kumimoji="1" lang="en-US" altLang="zh-CN" b="1" dirty="0">
                  <a:solidFill>
                    <a:srgbClr val="F35744"/>
                  </a:solidFill>
                  <a:latin typeface="微软雅黑" panose="020B0503020204020204" pitchFamily="34" charset="-122"/>
                  <a:ea typeface="微软雅黑" panose="020B0503020204020204" pitchFamily="34" charset="-122"/>
                </a:rPr>
                <a:t> but not </a:t>
              </a:r>
              <a:r>
                <a:rPr kumimoji="1" lang="en-US" altLang="zh-CN" b="1" dirty="0">
                  <a:solidFill>
                    <a:srgbClr val="F89434"/>
                  </a:solidFill>
                  <a:latin typeface="微软雅黑" panose="020B0503020204020204" pitchFamily="34" charset="-122"/>
                  <a:ea typeface="微软雅黑" panose="020B0503020204020204" pitchFamily="34" charset="-122"/>
                </a:rPr>
                <a:t>structured</a:t>
              </a:r>
            </a:p>
          </p:txBody>
        </p:sp>
        <p:sp>
          <p:nvSpPr>
            <p:cNvPr id="10" name="文本框 9"/>
            <p:cNvSpPr txBox="1"/>
            <p:nvPr/>
          </p:nvSpPr>
          <p:spPr>
            <a:xfrm>
              <a:off x="4114061" y="5543186"/>
              <a:ext cx="3963878" cy="523220"/>
            </a:xfrm>
            <a:prstGeom prst="rect">
              <a:avLst/>
            </a:prstGeom>
            <a:noFill/>
          </p:spPr>
          <p:txBody>
            <a:bodyPr wrap="square" rtlCol="0">
              <a:spAutoFit/>
            </a:bodyPr>
            <a:lstStyle/>
            <a:p>
              <a:pPr marL="285750" indent="-285750">
                <a:buFont typeface="Wingdings" panose="05000000000000000000" pitchFamily="2" charset="2"/>
                <a:buChar char="n"/>
              </a:pPr>
              <a:r>
                <a:rPr lang="en-US" altLang="zh-CN" sz="1400" dirty="0">
                  <a:solidFill>
                    <a:srgbClr val="F35744"/>
                  </a:solidFill>
                  <a:latin typeface="微软雅黑" panose="020B0503020204020204" pitchFamily="34" charset="-122"/>
                  <a:ea typeface="微软雅黑" panose="020B0503020204020204" pitchFamily="34" charset="-122"/>
                </a:rPr>
                <a:t>Inconsistent formats</a:t>
              </a:r>
            </a:p>
            <a:p>
              <a:pPr marL="285750" indent="-285750">
                <a:buFont typeface="Wingdings" panose="05000000000000000000" pitchFamily="2" charset="2"/>
                <a:buChar char="n"/>
              </a:pPr>
              <a:r>
                <a:rPr lang="en-US" altLang="zh-CN" sz="1400" dirty="0">
                  <a:solidFill>
                    <a:srgbClr val="F35744"/>
                  </a:solidFill>
                  <a:latin typeface="微软雅黑" panose="020B0503020204020204" pitchFamily="34" charset="-122"/>
                  <a:ea typeface="微软雅黑" panose="020B0503020204020204" pitchFamily="34" charset="-122"/>
                </a:rPr>
                <a:t>Key data cannot be effectively extracted</a:t>
              </a:r>
            </a:p>
          </p:txBody>
        </p:sp>
        <p:pic>
          <p:nvPicPr>
            <p:cNvPr id="16" name="图片 15"/>
            <p:cNvPicPr>
              <a:picLocks noChangeAspect="1"/>
            </p:cNvPicPr>
            <p:nvPr/>
          </p:nvPicPr>
          <p:blipFill>
            <a:blip r:embed="rId3"/>
            <a:stretch>
              <a:fillRect/>
            </a:stretch>
          </p:blipFill>
          <p:spPr>
            <a:xfrm>
              <a:off x="4161708" y="2917733"/>
              <a:ext cx="3868584" cy="1974901"/>
            </a:xfrm>
            <a:prstGeom prst="rect">
              <a:avLst/>
            </a:prstGeom>
            <a:ln w="19050">
              <a:noFill/>
            </a:ln>
          </p:spPr>
        </p:pic>
      </p:grpSp>
      <p:grpSp>
        <p:nvGrpSpPr>
          <p:cNvPr id="25" name="组合 24"/>
          <p:cNvGrpSpPr/>
          <p:nvPr/>
        </p:nvGrpSpPr>
        <p:grpSpPr>
          <a:xfrm>
            <a:off x="4074670" y="1115861"/>
            <a:ext cx="4042661" cy="5249313"/>
            <a:chOff x="4055897" y="1020861"/>
            <a:chExt cx="4042661" cy="5249313"/>
          </a:xfrm>
        </p:grpSpPr>
        <p:cxnSp>
          <p:nvCxnSpPr>
            <p:cNvPr id="19" name="直线连接符 18"/>
            <p:cNvCxnSpPr/>
            <p:nvPr/>
          </p:nvCxnSpPr>
          <p:spPr>
            <a:xfrm>
              <a:off x="4055897" y="1020861"/>
              <a:ext cx="0" cy="5249313"/>
            </a:xfrm>
            <a:prstGeom prst="line">
              <a:avLst/>
            </a:prstGeom>
            <a:ln w="28575">
              <a:solidFill>
                <a:srgbClr val="0171ED"/>
              </a:solidFill>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8098558" y="1020861"/>
              <a:ext cx="0" cy="5249313"/>
            </a:xfrm>
            <a:prstGeom prst="line">
              <a:avLst/>
            </a:prstGeom>
            <a:ln w="28575">
              <a:solidFill>
                <a:srgbClr val="0171ED"/>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8692738" y="2683823"/>
            <a:ext cx="184731" cy="369332"/>
          </a:xfrm>
          <a:prstGeom prst="rect">
            <a:avLst/>
          </a:prstGeom>
          <a:noFill/>
        </p:spPr>
        <p:txBody>
          <a:bodyPr wrap="none" rtlCol="0">
            <a:spAutoFit/>
          </a:bodyPr>
          <a:lstStyle/>
          <a:p>
            <a:endParaRPr kumimoji="1" lang="zh-CN" altLang="en-US" dirty="0"/>
          </a:p>
        </p:txBody>
      </p:sp>
      <p:graphicFrame>
        <p:nvGraphicFramePr>
          <p:cNvPr id="28" name="表格 27"/>
          <p:cNvGraphicFramePr>
            <a:graphicFrameLocks noGrp="1"/>
          </p:cNvGraphicFramePr>
          <p:nvPr/>
        </p:nvGraphicFramePr>
        <p:xfrm>
          <a:off x="8623082" y="2443005"/>
          <a:ext cx="3168000" cy="2834640"/>
        </p:xfrm>
        <a:graphic>
          <a:graphicData uri="http://schemas.openxmlformats.org/drawingml/2006/table">
            <a:tbl>
              <a:tblPr>
                <a:tableStyleId>{3B4B98B0-60AC-42C2-AFA5-B58CD77FA1E5}</a:tableStyleId>
              </a:tblPr>
              <a:tblGrid>
                <a:gridCol w="1800000">
                  <a:extLst>
                    <a:ext uri="{9D8B030D-6E8A-4147-A177-3AD203B41FA5}">
                      <a16:colId xmlns:a16="http://schemas.microsoft.com/office/drawing/2014/main" val="20000"/>
                    </a:ext>
                  </a:extLst>
                </a:gridCol>
                <a:gridCol w="1368000">
                  <a:extLst>
                    <a:ext uri="{9D8B030D-6E8A-4147-A177-3AD203B41FA5}">
                      <a16:colId xmlns:a16="http://schemas.microsoft.com/office/drawing/2014/main" val="20001"/>
                    </a:ext>
                  </a:extLst>
                </a:gridCol>
              </a:tblGrid>
              <a:tr h="2592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latin typeface="微软雅黑" panose="020B0503020204020204" pitchFamily="34" charset="-122"/>
                          <a:ea typeface="微软雅黑" panose="020B0503020204020204" pitchFamily="34" charset="-122"/>
                        </a:rPr>
                        <a:t>Recorder</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微软雅黑" panose="020B0503020204020204" pitchFamily="34" charset="-122"/>
                          <a:ea typeface="微软雅黑" panose="020B0503020204020204" pitchFamily="34" charset="-122"/>
                        </a:rPr>
                        <a:t>YANG Zijie</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92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latin typeface="微软雅黑" panose="020B0503020204020204" pitchFamily="34" charset="-122"/>
                          <a:ea typeface="微软雅黑" panose="020B0503020204020204" pitchFamily="34" charset="-122"/>
                        </a:rPr>
                        <a:t>Time</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微软雅黑" panose="020B0503020204020204" pitchFamily="34" charset="-122"/>
                          <a:ea typeface="微软雅黑" panose="020B0503020204020204" pitchFamily="34" charset="-122"/>
                        </a:rPr>
                        <a:t>2025-10-16 8:00</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9200">
                <a:tc>
                  <a:txBody>
                    <a:bodyPr/>
                    <a:lstStyle/>
                    <a:p>
                      <a:r>
                        <a:rPr lang="en-US" altLang="zh-CN" sz="1200" b="1" dirty="0">
                          <a:latin typeface="微软雅黑" panose="020B0503020204020204" pitchFamily="34" charset="-122"/>
                          <a:ea typeface="微软雅黑" panose="020B0503020204020204" pitchFamily="34" charset="-122"/>
                        </a:rPr>
                        <a:t>Reaction</a:t>
                      </a:r>
                      <a:endParaRPr lang="zh-CN" altLang="en-US" sz="1200" b="1" dirty="0">
                        <a:latin typeface="微软雅黑" panose="020B0503020204020204" pitchFamily="34" charset="-122"/>
                        <a:ea typeface="微软雅黑" panose="020B0503020204020204" pitchFamily="34" charset="-122"/>
                      </a:endParaRP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微软雅黑" panose="020B0503020204020204" pitchFamily="34" charset="-122"/>
                          <a:ea typeface="微软雅黑" panose="020B0503020204020204" pitchFamily="34" charset="-122"/>
                        </a:rPr>
                        <a:t>Phenylacetylene + Benzyl </a:t>
                      </a:r>
                      <a:r>
                        <a:rPr lang="en-US" altLang="zh-CN" sz="1200" b="0" dirty="0" err="1">
                          <a:latin typeface="微软雅黑" panose="020B0503020204020204" pitchFamily="34" charset="-122"/>
                          <a:ea typeface="微软雅黑" panose="020B0503020204020204" pitchFamily="34" charset="-122"/>
                        </a:rPr>
                        <a:t>azide</a:t>
                      </a:r>
                      <a:endParaRPr lang="zh-CN" altLang="en-US" sz="1200" b="0" dirty="0">
                        <a:latin typeface="微软雅黑" panose="020B0503020204020204" pitchFamily="34" charset="-122"/>
                        <a:ea typeface="微软雅黑" panose="020B0503020204020204" pitchFamily="34" charset="-122"/>
                      </a:endParaRP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92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latin typeface="微软雅黑" panose="020B0503020204020204" pitchFamily="34" charset="-122"/>
                          <a:ea typeface="微软雅黑" panose="020B0503020204020204" pitchFamily="34" charset="-122"/>
                        </a:rPr>
                        <a:t>Solvent</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微软雅黑" panose="020B0503020204020204" pitchFamily="34" charset="-122"/>
                          <a:ea typeface="微软雅黑" panose="020B0503020204020204" pitchFamily="34" charset="-122"/>
                        </a:rPr>
                        <a:t>t-</a:t>
                      </a:r>
                      <a:r>
                        <a:rPr lang="en-US" altLang="zh-CN" sz="1200" b="0" dirty="0" err="1">
                          <a:latin typeface="微软雅黑" panose="020B0503020204020204" pitchFamily="34" charset="-122"/>
                          <a:ea typeface="微软雅黑" panose="020B0503020204020204" pitchFamily="34" charset="-122"/>
                        </a:rPr>
                        <a:t>BuOH</a:t>
                      </a:r>
                      <a:r>
                        <a:rPr lang="en-US" altLang="zh-CN" sz="1200" b="0" dirty="0">
                          <a:latin typeface="微软雅黑" panose="020B0503020204020204" pitchFamily="34" charset="-122"/>
                          <a:ea typeface="微软雅黑" panose="020B0503020204020204" pitchFamily="34" charset="-122"/>
                        </a:rPr>
                        <a:t>/H2O (1:1)</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592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latin typeface="微软雅黑" panose="020B0503020204020204" pitchFamily="34" charset="-122"/>
                          <a:ea typeface="微软雅黑" panose="020B0503020204020204" pitchFamily="34" charset="-122"/>
                        </a:rPr>
                        <a:t>Temperature (℃)</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微软雅黑" panose="020B0503020204020204" pitchFamily="34" charset="-122"/>
                          <a:ea typeface="微软雅黑" panose="020B0503020204020204" pitchFamily="34" charset="-122"/>
                        </a:rPr>
                        <a:t>25.0</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592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latin typeface="微软雅黑" panose="020B0503020204020204" pitchFamily="34" charset="-122"/>
                          <a:ea typeface="微软雅黑" panose="020B0503020204020204" pitchFamily="34" charset="-122"/>
                        </a:rPr>
                        <a:t>Catalyst</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微软雅黑" panose="020B0503020204020204" pitchFamily="34" charset="-122"/>
                          <a:ea typeface="微软雅黑" panose="020B0503020204020204" pitchFamily="34" charset="-122"/>
                        </a:rPr>
                        <a:t>CuSO4/</a:t>
                      </a:r>
                      <a:r>
                        <a:rPr lang="en-US" altLang="zh-CN" sz="1200" b="0" dirty="0" err="1">
                          <a:latin typeface="微软雅黑" panose="020B0503020204020204" pitchFamily="34" charset="-122"/>
                          <a:ea typeface="微软雅黑" panose="020B0503020204020204" pitchFamily="34" charset="-122"/>
                        </a:rPr>
                        <a:t>NaAsc</a:t>
                      </a:r>
                      <a:endParaRPr lang="en-US" altLang="zh-CN" sz="1200" b="0" dirty="0">
                        <a:latin typeface="微软雅黑" panose="020B0503020204020204" pitchFamily="34" charset="-122"/>
                        <a:ea typeface="微软雅黑" panose="020B0503020204020204" pitchFamily="34" charset="-122"/>
                      </a:endParaRP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92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latin typeface="微软雅黑" panose="020B0503020204020204" pitchFamily="34" charset="-122"/>
                          <a:ea typeface="微软雅黑" panose="020B0503020204020204" pitchFamily="34" charset="-122"/>
                        </a:rPr>
                        <a:t>Limiting substrate A</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微软雅黑" panose="020B0503020204020204" pitchFamily="34" charset="-122"/>
                          <a:ea typeface="微软雅黑" panose="020B0503020204020204" pitchFamily="34" charset="-122"/>
                        </a:rPr>
                        <a:t>Phenylacetylene</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592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latin typeface="微软雅黑" panose="020B0503020204020204" pitchFamily="34" charset="-122"/>
                          <a:ea typeface="微软雅黑" panose="020B0503020204020204" pitchFamily="34" charset="-122"/>
                        </a:rPr>
                        <a:t>A initial concentration</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latin typeface="微软雅黑" panose="020B0503020204020204" pitchFamily="34" charset="-122"/>
                          <a:ea typeface="微软雅黑" panose="020B0503020204020204" pitchFamily="34" charset="-122"/>
                        </a:rPr>
                        <a:t>(mM)</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微软雅黑" panose="020B0503020204020204" pitchFamily="34" charset="-122"/>
                          <a:ea typeface="微软雅黑" panose="020B0503020204020204" pitchFamily="34" charset="-122"/>
                        </a:rPr>
                        <a:t>50.0</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592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latin typeface="微软雅黑" panose="020B0503020204020204" pitchFamily="34" charset="-122"/>
                          <a:ea typeface="微软雅黑" panose="020B0503020204020204" pitchFamily="34" charset="-122"/>
                        </a:rPr>
                        <a:t>Excess substrate B</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微软雅黑" panose="020B0503020204020204" pitchFamily="34" charset="-122"/>
                          <a:ea typeface="微软雅黑" panose="020B0503020204020204" pitchFamily="34" charset="-122"/>
                        </a:rPr>
                        <a:t>benzyl </a:t>
                      </a:r>
                      <a:r>
                        <a:rPr lang="en-US" altLang="zh-CN" sz="1200" b="0" dirty="0" err="1">
                          <a:latin typeface="微软雅黑" panose="020B0503020204020204" pitchFamily="34" charset="-122"/>
                          <a:ea typeface="微软雅黑" panose="020B0503020204020204" pitchFamily="34" charset="-122"/>
                        </a:rPr>
                        <a:t>azide</a:t>
                      </a:r>
                      <a:endParaRPr lang="en-US" altLang="zh-CN" sz="1200" b="0" dirty="0">
                        <a:latin typeface="微软雅黑" panose="020B0503020204020204" pitchFamily="34" charset="-122"/>
                        <a:ea typeface="微软雅黑" panose="020B0503020204020204" pitchFamily="34" charset="-122"/>
                      </a:endParaRP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400" dirty="0">
                <a:solidFill>
                  <a:srgbClr val="F35744"/>
                </a:solidFill>
              </a:rPr>
              <a:t>Core challenge</a:t>
            </a:r>
            <a:r>
              <a:rPr lang="en-US" altLang="zh-CN" sz="2400" dirty="0"/>
              <a:t> in developing a multidisciplinary digitization platform:</a:t>
            </a:r>
            <a:br>
              <a:rPr lang="en-US" altLang="zh-CN" sz="2400" dirty="0"/>
            </a:br>
            <a:r>
              <a:rPr lang="en-US" altLang="zh-CN" sz="2400" dirty="0"/>
              <a:t>Balancing </a:t>
            </a:r>
            <a:r>
              <a:rPr lang="en-US" altLang="zh-CN" sz="2400" dirty="0">
                <a:solidFill>
                  <a:srgbClr val="3BC5DF"/>
                </a:solidFill>
              </a:rPr>
              <a:t>universality</a:t>
            </a:r>
            <a:r>
              <a:rPr lang="en-US" altLang="zh-CN" sz="2400" dirty="0"/>
              <a:t> and </a:t>
            </a:r>
            <a:r>
              <a:rPr lang="en-US" altLang="zh-CN" sz="2400" dirty="0">
                <a:solidFill>
                  <a:srgbClr val="F89434"/>
                </a:solidFill>
              </a:rPr>
              <a:t>standardization</a:t>
            </a:r>
          </a:p>
        </p:txBody>
      </p:sp>
      <p:sp>
        <p:nvSpPr>
          <p:cNvPr id="3" name="灯片编号占位符 2"/>
          <p:cNvSpPr>
            <a:spLocks noGrp="1"/>
          </p:cNvSpPr>
          <p:nvPr>
            <p:ph type="sldNum" sz="quarter" idx="12"/>
          </p:nvPr>
        </p:nvSpPr>
        <p:spPr/>
        <p:txBody>
          <a:bodyPr/>
          <a:lstStyle/>
          <a:p>
            <a:fld id="{A4911521-5835-3843-8C40-A05C163B5C5F}" type="slidenum">
              <a:rPr lang="en-US" smtClean="0"/>
              <a:t>71</a:t>
            </a:fld>
            <a:endParaRPr lang="en-US" dirty="0"/>
          </a:p>
        </p:txBody>
      </p:sp>
      <p:sp>
        <p:nvSpPr>
          <p:cNvPr id="16" name="文本框 15"/>
          <p:cNvSpPr txBox="1"/>
          <p:nvPr/>
        </p:nvSpPr>
        <p:spPr>
          <a:xfrm>
            <a:off x="6198595" y="4746336"/>
            <a:ext cx="530915" cy="276999"/>
          </a:xfrm>
          <a:prstGeom prst="rect">
            <a:avLst/>
          </a:prstGeom>
          <a:noFill/>
        </p:spPr>
        <p:txBody>
          <a:bodyPr wrap="none" rtlCol="0">
            <a:spAutoFit/>
          </a:bodyPr>
          <a:lstStyle/>
          <a:p>
            <a:pPr marL="342900" indent="-342900">
              <a:buAutoNum type="arabicPeriod"/>
            </a:pPr>
            <a:endParaRPr kumimoji="1" lang="zh-CN" altLang="en-US" sz="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19841" y="4826538"/>
            <a:ext cx="11552319" cy="1535916"/>
          </a:xfrm>
          <a:prstGeom prst="roundRect">
            <a:avLst>
              <a:gd name="adj" fmla="val 10474"/>
            </a:avLst>
          </a:prstGeom>
          <a:solidFill>
            <a:srgbClr val="1CA38F"/>
          </a:solidFill>
        </p:spPr>
        <p:txBody>
          <a:bodyPr wrap="square" rtlCol="0">
            <a:spAutoFit/>
          </a:bodyPr>
          <a:lstStyle/>
          <a:p>
            <a:pPr>
              <a:spcBef>
                <a:spcPts val="1000"/>
              </a:spcBef>
            </a:pPr>
            <a:r>
              <a:rPr kumimoji="1" lang="en-US" altLang="zh-CN" sz="1600" b="1" dirty="0">
                <a:solidFill>
                  <a:schemeClr val="bg1"/>
                </a:solidFill>
                <a:latin typeface="微软雅黑" panose="020B0503020204020204" pitchFamily="34" charset="-122"/>
                <a:ea typeface="微软雅黑" panose="020B0503020204020204" pitchFamily="34" charset="-122"/>
              </a:rPr>
              <a:t>Community-driven</a:t>
            </a:r>
            <a:r>
              <a:rPr kumimoji="1" lang="en-US" altLang="zh-CN" sz="1600" dirty="0">
                <a:solidFill>
                  <a:schemeClr val="bg1"/>
                </a:solidFill>
                <a:latin typeface="微软雅黑" panose="020B0503020204020204" pitchFamily="34" charset="-122"/>
                <a:ea typeface="微软雅黑" panose="020B0503020204020204" pitchFamily="34" charset="-122"/>
              </a:rPr>
              <a:t>: Researchers customize their own experimental protocols, data standards (what data to record and how to record it), and ready-to-use automated data processing and analysis methods for their research.</a:t>
            </a:r>
          </a:p>
          <a:p>
            <a:pPr>
              <a:spcBef>
                <a:spcPts val="1000"/>
              </a:spcBef>
            </a:pPr>
            <a:r>
              <a:rPr kumimoji="1" lang="en-US" altLang="zh-CN" sz="1600" b="1" dirty="0">
                <a:solidFill>
                  <a:schemeClr val="bg1"/>
                </a:solidFill>
                <a:latin typeface="微软雅黑" panose="020B0503020204020204" pitchFamily="34" charset="-122"/>
                <a:ea typeface="微软雅黑" panose="020B0503020204020204" pitchFamily="34" charset="-122"/>
              </a:rPr>
              <a:t>AI-driven</a:t>
            </a:r>
            <a:r>
              <a:rPr kumimoji="1" lang="en-US" altLang="zh-CN" sz="1600" dirty="0">
                <a:solidFill>
                  <a:schemeClr val="bg1"/>
                </a:solidFill>
                <a:latin typeface="微软雅黑" panose="020B0503020204020204" pitchFamily="34" charset="-122"/>
                <a:ea typeface="微软雅黑" panose="020B0503020204020204" pitchFamily="34" charset="-122"/>
              </a:rPr>
              <a:t>: The platform provides a general AI research assistant, Aira. Based on researchers' needs, Aira automatically designs experimental protocols and offers real-time guidance, enabling researchers without programming backgrounds to use it with ease.</a:t>
            </a:r>
          </a:p>
        </p:txBody>
      </p:sp>
      <p:sp>
        <p:nvSpPr>
          <p:cNvPr id="4" name="文本框 3"/>
          <p:cNvSpPr txBox="1"/>
          <p:nvPr/>
        </p:nvSpPr>
        <p:spPr>
          <a:xfrm>
            <a:off x="2717800" y="6513791"/>
            <a:ext cx="6756400"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Now available worldwide: </a:t>
            </a: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hlinkClick r:id="rId3"/>
              </a:rPr>
              <a:t>https://airalogy.com</a:t>
            </a:r>
            <a:endPar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a:blip r:embed="rId4"/>
          <a:stretch>
            <a:fillRect/>
          </a:stretch>
        </p:blipFill>
        <p:spPr>
          <a:xfrm>
            <a:off x="181893" y="1034286"/>
            <a:ext cx="11828214" cy="3792252"/>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Illustrating </a:t>
            </a:r>
            <a:r>
              <a:rPr kumimoji="1" lang="en-US" altLang="zh-CN" dirty="0">
                <a:solidFill>
                  <a:srgbClr val="F35744"/>
                </a:solidFill>
              </a:rPr>
              <a:t>traditional ways</a:t>
            </a:r>
            <a:r>
              <a:rPr kumimoji="1" lang="en-US" altLang="zh-CN" dirty="0"/>
              <a:t> for recording research data</a:t>
            </a:r>
            <a:br>
              <a:rPr kumimoji="1" lang="en-US" altLang="zh-CN" dirty="0"/>
            </a:br>
            <a:r>
              <a:rPr kumimoji="1" lang="en-US" altLang="zh-CN" dirty="0"/>
              <a:t>Click chemistry reaction as an example</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72</a:t>
            </a:fld>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078" b="21433"/>
          <a:stretch>
            <a:fillRect/>
          </a:stretch>
        </p:blipFill>
        <p:spPr bwMode="auto">
          <a:xfrm>
            <a:off x="338402" y="2197891"/>
            <a:ext cx="11515196" cy="320382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812855" y="1216534"/>
            <a:ext cx="10566290" cy="461665"/>
          </a:xfrm>
          <a:prstGeom prst="rect">
            <a:avLst/>
          </a:prstGeom>
          <a:noFill/>
        </p:spPr>
        <p:txBody>
          <a:bodyPr wrap="none" rtlCol="0">
            <a:spAutoFit/>
          </a:bodyPr>
          <a:lstStyle/>
          <a:p>
            <a:pPr algn="ctr"/>
            <a:r>
              <a:rPr lang="en-US" altLang="zh-CN" sz="2400" b="1" dirty="0">
                <a:latin typeface="微软雅黑" panose="020B0503020204020204" pitchFamily="34" charset="-122"/>
                <a:ea typeface="微软雅黑" panose="020B0503020204020204" pitchFamily="34" charset="-122"/>
              </a:rPr>
              <a:t>The Nobel Prize in Chemistry 2022 was awarded to</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Click Chemistry</a:t>
            </a:r>
            <a:endParaRPr kumimoji="1" lang="zh-CN" altLang="en-US" sz="2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17816" y="5274517"/>
            <a:ext cx="1406860" cy="400110"/>
          </a:xfrm>
          <a:prstGeom prst="rect">
            <a:avLst/>
          </a:prstGeom>
          <a:noFill/>
        </p:spPr>
        <p:txBody>
          <a:bodyPr wrap="none" rtlCol="0">
            <a:spAutoFit/>
          </a:bodyPr>
          <a:lstStyle/>
          <a:p>
            <a:pPr algn="ctr"/>
            <a:r>
              <a:rPr kumimoji="1" lang="en-US" altLang="zh-CN" sz="2000" b="1" dirty="0"/>
              <a:t>Substrate A</a:t>
            </a:r>
            <a:endParaRPr kumimoji="1" lang="zh-CN" altLang="en-US" sz="2000" b="1" dirty="0"/>
          </a:p>
        </p:txBody>
      </p:sp>
      <p:sp>
        <p:nvSpPr>
          <p:cNvPr id="9" name="文本框 8"/>
          <p:cNvSpPr txBox="1"/>
          <p:nvPr/>
        </p:nvSpPr>
        <p:spPr>
          <a:xfrm>
            <a:off x="3346748" y="5274517"/>
            <a:ext cx="1395638" cy="400110"/>
          </a:xfrm>
          <a:prstGeom prst="rect">
            <a:avLst/>
          </a:prstGeom>
          <a:noFill/>
        </p:spPr>
        <p:txBody>
          <a:bodyPr wrap="none" rtlCol="0">
            <a:spAutoFit/>
          </a:bodyPr>
          <a:lstStyle/>
          <a:p>
            <a:pPr algn="ctr"/>
            <a:r>
              <a:rPr kumimoji="1" lang="en-US" altLang="zh-CN" sz="2000" b="1" dirty="0"/>
              <a:t>Substrate B</a:t>
            </a:r>
            <a:endParaRPr kumimoji="1" lang="zh-CN" altLang="en-US" sz="2000" b="1" dirty="0"/>
          </a:p>
        </p:txBody>
      </p:sp>
      <p:sp>
        <p:nvSpPr>
          <p:cNvPr id="10" name="文本框 9"/>
          <p:cNvSpPr txBox="1"/>
          <p:nvPr/>
        </p:nvSpPr>
        <p:spPr>
          <a:xfrm>
            <a:off x="8603447" y="5274517"/>
            <a:ext cx="2735942" cy="400110"/>
          </a:xfrm>
          <a:prstGeom prst="rect">
            <a:avLst/>
          </a:prstGeom>
          <a:noFill/>
        </p:spPr>
        <p:txBody>
          <a:bodyPr wrap="none" rtlCol="0">
            <a:spAutoFit/>
          </a:bodyPr>
          <a:lstStyle/>
          <a:p>
            <a:pPr algn="ctr"/>
            <a:r>
              <a:rPr kumimoji="1" lang="en-US" altLang="zh-CN" sz="2000" b="1" dirty="0"/>
              <a:t>Highly selective product</a:t>
            </a:r>
          </a:p>
        </p:txBody>
      </p:sp>
      <p:sp>
        <p:nvSpPr>
          <p:cNvPr id="13" name="文本框 12"/>
          <p:cNvSpPr txBox="1"/>
          <p:nvPr/>
        </p:nvSpPr>
        <p:spPr>
          <a:xfrm>
            <a:off x="2717800" y="6513791"/>
            <a:ext cx="6756400"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Now available worldwide: </a:t>
            </a: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hlinkClick r:id="rId4"/>
              </a:rPr>
              <a:t>https://airalogy.com</a:t>
            </a:r>
            <a:endPar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740331" y="1000084"/>
            <a:ext cx="5533468" cy="5277288"/>
            <a:chOff x="599934" y="1011958"/>
            <a:chExt cx="5673865" cy="5411185"/>
          </a:xfrm>
        </p:grpSpPr>
        <p:pic>
          <p:nvPicPr>
            <p:cNvPr id="5" name="图片 4"/>
            <p:cNvPicPr>
              <a:picLocks noChangeAspect="1"/>
            </p:cNvPicPr>
            <p:nvPr/>
          </p:nvPicPr>
          <p:blipFill>
            <a:blip r:embed="rId3"/>
            <a:stretch>
              <a:fillRect/>
            </a:stretch>
          </p:blipFill>
          <p:spPr>
            <a:xfrm>
              <a:off x="599934" y="1011958"/>
              <a:ext cx="5673865" cy="5411185"/>
            </a:xfrm>
            <a:prstGeom prst="rect">
              <a:avLst/>
            </a:prstGeom>
          </p:spPr>
        </p:pic>
        <p:sp>
          <p:nvSpPr>
            <p:cNvPr id="8" name="文本框 7"/>
            <p:cNvSpPr txBox="1"/>
            <p:nvPr/>
          </p:nvSpPr>
          <p:spPr>
            <a:xfrm>
              <a:off x="2389564" y="2254391"/>
              <a:ext cx="1184107" cy="369332"/>
            </a:xfrm>
            <a:prstGeom prst="rect">
              <a:avLst/>
            </a:prstGeom>
            <a:noFill/>
          </p:spPr>
          <p:txBody>
            <a:bodyPr wrap="none" rtlCol="0">
              <a:spAutoFit/>
            </a:bodyPr>
            <a:lstStyle/>
            <a:p>
              <a:r>
                <a:rPr kumimoji="1" lang="en-US" altLang="zh-CN" b="1" dirty="0">
                  <a:solidFill>
                    <a:srgbClr val="3BC5DF"/>
                  </a:solidFill>
                  <a:latin typeface="微软雅黑" panose="020B0503020204020204" pitchFamily="34" charset="-122"/>
                  <a:ea typeface="微软雅黑" panose="020B0503020204020204" pitchFamily="34" charset="-122"/>
                </a:rPr>
                <a:t>←</a:t>
              </a:r>
              <a:r>
                <a:rPr kumimoji="1" lang="zh-CN" altLang="en-US" b="1" dirty="0">
                  <a:solidFill>
                    <a:srgbClr val="3BC5DF"/>
                  </a:solidFill>
                  <a:latin typeface="微软雅黑" panose="020B0503020204020204" pitchFamily="34" charset="-122"/>
                  <a:ea typeface="微软雅黑" panose="020B0503020204020204" pitchFamily="34" charset="-122"/>
                </a:rPr>
                <a:t> </a:t>
              </a:r>
              <a:r>
                <a:rPr kumimoji="1" lang="en-US" altLang="zh-CN" b="1" dirty="0">
                  <a:solidFill>
                    <a:srgbClr val="F89434"/>
                  </a:solidFill>
                  <a:latin typeface="微软雅黑" panose="020B0503020204020204" pitchFamily="34" charset="-122"/>
                  <a:ea typeface="微软雅黑" panose="020B0503020204020204" pitchFamily="34" charset="-122"/>
                </a:rPr>
                <a:t>String</a:t>
              </a:r>
              <a:endParaRPr kumimoji="1" lang="zh-CN" altLang="en-US" b="1" dirty="0">
                <a:solidFill>
                  <a:srgbClr val="F89434"/>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317119" y="2663552"/>
              <a:ext cx="1903663" cy="369332"/>
            </a:xfrm>
            <a:prstGeom prst="rect">
              <a:avLst/>
            </a:prstGeom>
            <a:noFill/>
          </p:spPr>
          <p:txBody>
            <a:bodyPr wrap="none" rtlCol="0">
              <a:spAutoFit/>
            </a:bodyPr>
            <a:lstStyle/>
            <a:p>
              <a:r>
                <a:rPr kumimoji="1" lang="en-US" altLang="zh-CN" b="1" dirty="0">
                  <a:solidFill>
                    <a:srgbClr val="3BC5DF"/>
                  </a:solidFill>
                  <a:latin typeface="微软雅黑" panose="020B0503020204020204" pitchFamily="34" charset="-122"/>
                  <a:ea typeface="微软雅黑" panose="020B0503020204020204" pitchFamily="34" charset="-122"/>
                </a:rPr>
                <a:t>←</a:t>
              </a:r>
              <a:r>
                <a:rPr kumimoji="1" lang="zh-CN" altLang="en-US" b="1" dirty="0">
                  <a:solidFill>
                    <a:srgbClr val="3BC5DF"/>
                  </a:solidFill>
                  <a:latin typeface="微软雅黑" panose="020B0503020204020204" pitchFamily="34" charset="-122"/>
                  <a:ea typeface="微软雅黑" panose="020B0503020204020204" pitchFamily="34" charset="-122"/>
                </a:rPr>
                <a:t> </a:t>
              </a:r>
              <a:r>
                <a:rPr kumimoji="1" lang="en-US" altLang="zh-CN" b="1" dirty="0">
                  <a:solidFill>
                    <a:srgbClr val="F89434"/>
                  </a:solidFill>
                  <a:latin typeface="微软雅黑" panose="020B0503020204020204" pitchFamily="34" charset="-122"/>
                  <a:ea typeface="微软雅黑" panose="020B0503020204020204" pitchFamily="34" charset="-122"/>
                </a:rPr>
                <a:t>Date</a:t>
              </a:r>
              <a:r>
                <a:rPr kumimoji="1" lang="zh-CN" altLang="en-US" b="1" dirty="0">
                  <a:solidFill>
                    <a:srgbClr val="F89434"/>
                  </a:solidFill>
                  <a:latin typeface="微软雅黑" panose="020B0503020204020204" pitchFamily="34" charset="-122"/>
                  <a:ea typeface="微软雅黑" panose="020B0503020204020204" pitchFamily="34" charset="-122"/>
                </a:rPr>
                <a:t> </a:t>
              </a:r>
              <a:r>
                <a:rPr kumimoji="1" lang="en-US" altLang="zh-CN" b="1" dirty="0">
                  <a:solidFill>
                    <a:srgbClr val="F89434"/>
                  </a:solidFill>
                  <a:latin typeface="微软雅黑" panose="020B0503020204020204" pitchFamily="34" charset="-122"/>
                  <a:ea typeface="微软雅黑" panose="020B0503020204020204" pitchFamily="34" charset="-122"/>
                </a:rPr>
                <a:t>&amp; time</a:t>
              </a:r>
              <a:endParaRPr kumimoji="1" lang="zh-CN" altLang="en-US" b="1" dirty="0">
                <a:solidFill>
                  <a:srgbClr val="F89434"/>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389564" y="4353105"/>
              <a:ext cx="1441420" cy="369332"/>
            </a:xfrm>
            <a:prstGeom prst="rect">
              <a:avLst/>
            </a:prstGeom>
            <a:noFill/>
          </p:spPr>
          <p:txBody>
            <a:bodyPr wrap="none" rtlCol="0">
              <a:spAutoFit/>
            </a:bodyPr>
            <a:lstStyle/>
            <a:p>
              <a:r>
                <a:rPr kumimoji="1" lang="en-US" altLang="zh-CN" b="1" dirty="0">
                  <a:solidFill>
                    <a:srgbClr val="3BC5DF"/>
                  </a:solidFill>
                  <a:latin typeface="微软雅黑" panose="020B0503020204020204" pitchFamily="34" charset="-122"/>
                  <a:ea typeface="微软雅黑" panose="020B0503020204020204" pitchFamily="34" charset="-122"/>
                </a:rPr>
                <a:t>←</a:t>
              </a:r>
              <a:r>
                <a:rPr kumimoji="1" lang="zh-CN" altLang="en-US" b="1" dirty="0">
                  <a:solidFill>
                    <a:srgbClr val="3BC5DF"/>
                  </a:solidFill>
                  <a:latin typeface="微软雅黑" panose="020B0503020204020204" pitchFamily="34" charset="-122"/>
                  <a:ea typeface="微软雅黑" panose="020B0503020204020204" pitchFamily="34" charset="-122"/>
                </a:rPr>
                <a:t> </a:t>
              </a:r>
              <a:r>
                <a:rPr kumimoji="1" lang="en-US" altLang="zh-CN" b="1" dirty="0">
                  <a:solidFill>
                    <a:srgbClr val="F89434"/>
                  </a:solidFill>
                  <a:latin typeface="微软雅黑" panose="020B0503020204020204" pitchFamily="34" charset="-122"/>
                  <a:ea typeface="微软雅黑" panose="020B0503020204020204" pitchFamily="34" charset="-122"/>
                </a:rPr>
                <a:t>Number</a:t>
              </a:r>
              <a:endParaRPr kumimoji="1" lang="zh-CN" altLang="en-US" b="1" dirty="0">
                <a:solidFill>
                  <a:srgbClr val="F89434"/>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normAutofit fontScale="90000"/>
          </a:bodyPr>
          <a:lstStyle/>
          <a:p>
            <a:r>
              <a:rPr kumimoji="1" lang="en-US" altLang="zh-CN" dirty="0"/>
              <a:t>Using Airalogy Protocol to digitize research data in a </a:t>
            </a:r>
            <a:br>
              <a:rPr kumimoji="1" lang="en-US" altLang="zh-CN" dirty="0"/>
            </a:br>
            <a:r>
              <a:rPr kumimoji="1" lang="en-US" altLang="zh-CN" dirty="0">
                <a:solidFill>
                  <a:srgbClr val="1CA38F"/>
                </a:solidFill>
              </a:rPr>
              <a:t>both</a:t>
            </a:r>
            <a:r>
              <a:rPr kumimoji="1" lang="en-US" altLang="zh-CN" dirty="0"/>
              <a:t> </a:t>
            </a:r>
            <a:r>
              <a:rPr lang="en-US" altLang="zh-CN" dirty="0">
                <a:solidFill>
                  <a:srgbClr val="3BC5DF"/>
                </a:solidFill>
              </a:rPr>
              <a:t>customizable (universal) </a:t>
            </a:r>
            <a:r>
              <a:rPr kumimoji="1" lang="en-US" altLang="zh-CN" dirty="0"/>
              <a:t>and </a:t>
            </a:r>
            <a:r>
              <a:rPr lang="en-US" altLang="zh-CN" dirty="0">
                <a:solidFill>
                  <a:srgbClr val="F89434"/>
                </a:solidFill>
              </a:rPr>
              <a:t>standardized</a:t>
            </a:r>
            <a:r>
              <a:rPr kumimoji="1" lang="en-US" altLang="zh-CN" dirty="0"/>
              <a:t> manner</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73</a:t>
            </a:fld>
            <a:endParaRPr lang="en-US" dirty="0"/>
          </a:p>
        </p:txBody>
      </p:sp>
      <p:sp>
        <p:nvSpPr>
          <p:cNvPr id="4" name="文本框 3"/>
          <p:cNvSpPr txBox="1"/>
          <p:nvPr/>
        </p:nvSpPr>
        <p:spPr>
          <a:xfrm>
            <a:off x="4571462" y="4579827"/>
            <a:ext cx="6870267" cy="1572553"/>
          </a:xfrm>
          <a:prstGeom prst="roundRect">
            <a:avLst/>
          </a:prstGeom>
          <a:solidFill>
            <a:srgbClr val="1CA38F"/>
          </a:solidFill>
        </p:spPr>
        <p:txBody>
          <a:bodyPr wrap="square" lIns="90000" tIns="18000" bIns="18000" rtlCol="0">
            <a:spAutoFit/>
          </a:bodyPr>
          <a:lstStyle/>
          <a:p>
            <a:pPr algn="ctr"/>
            <a:r>
              <a:rPr kumimoji="1" lang="en-US" altLang="zh-CN" b="1" dirty="0">
                <a:solidFill>
                  <a:schemeClr val="bg1"/>
                </a:solidFill>
                <a:latin typeface="微软雅黑" panose="020B0503020204020204" pitchFamily="34" charset="-122"/>
                <a:ea typeface="微软雅黑" panose="020B0503020204020204" pitchFamily="34" charset="-122"/>
              </a:rPr>
              <a:t>Users can easily </a:t>
            </a:r>
            <a:r>
              <a:rPr kumimoji="1" lang="en-US" altLang="zh-CN" b="1" u="sng" dirty="0">
                <a:solidFill>
                  <a:schemeClr val="bg1"/>
                </a:solidFill>
                <a:latin typeface="微软雅黑" panose="020B0503020204020204" pitchFamily="34" charset="-122"/>
                <a:ea typeface="微软雅黑" panose="020B0503020204020204" pitchFamily="34" charset="-122"/>
              </a:rPr>
              <a:t>customize</a:t>
            </a:r>
            <a:r>
              <a:rPr kumimoji="1" lang="en-US" altLang="zh-CN" b="1" dirty="0">
                <a:solidFill>
                  <a:schemeClr val="bg1"/>
                </a:solidFill>
                <a:latin typeface="微软雅黑" panose="020B0503020204020204" pitchFamily="34" charset="-122"/>
                <a:ea typeface="微软雅黑" panose="020B0503020204020204" pitchFamily="34" charset="-122"/>
              </a:rPr>
              <a:t> which Fields to include in an Airalogy Protocol to record key data in a </a:t>
            </a:r>
            <a:r>
              <a:rPr kumimoji="1" lang="en-US" altLang="zh-CN" b="1" u="sng" dirty="0">
                <a:solidFill>
                  <a:schemeClr val="bg1"/>
                </a:solidFill>
                <a:latin typeface="微软雅黑" panose="020B0503020204020204" pitchFamily="34" charset="-122"/>
                <a:ea typeface="微软雅黑" panose="020B0503020204020204" pitchFamily="34" charset="-122"/>
              </a:rPr>
              <a:t>structured way</a:t>
            </a:r>
            <a:r>
              <a:rPr kumimoji="1" lang="en-US" altLang="zh-CN" b="1" dirty="0">
                <a:solidFill>
                  <a:schemeClr val="bg1"/>
                </a:solidFill>
                <a:latin typeface="微软雅黑" panose="020B0503020204020204" pitchFamily="34" charset="-122"/>
                <a:ea typeface="微软雅黑" panose="020B0503020204020204" pitchFamily="34" charset="-122"/>
              </a:rPr>
              <a:t> and define each Field's </a:t>
            </a:r>
            <a:r>
              <a:rPr kumimoji="1" lang="en-US" altLang="zh-CN" b="1" u="sng" dirty="0">
                <a:solidFill>
                  <a:schemeClr val="bg1"/>
                </a:solidFill>
                <a:latin typeface="微软雅黑" panose="020B0503020204020204" pitchFamily="34" charset="-122"/>
                <a:ea typeface="微软雅黑" panose="020B0503020204020204" pitchFamily="34" charset="-122"/>
              </a:rPr>
              <a:t>data type and standard</a:t>
            </a:r>
          </a:p>
          <a:p>
            <a:pPr algn="ctr"/>
            <a:endParaRPr kumimoji="1" lang="en-US" altLang="zh-CN" b="1" dirty="0">
              <a:solidFill>
                <a:schemeClr val="bg1"/>
              </a:solidFill>
              <a:latin typeface="微软雅黑" panose="020B0503020204020204" pitchFamily="34" charset="-122"/>
              <a:ea typeface="微软雅黑" panose="020B0503020204020204" pitchFamily="34" charset="-122"/>
            </a:endParaRPr>
          </a:p>
          <a:p>
            <a:pPr algn="ctr"/>
            <a:r>
              <a:rPr kumimoji="1" lang="en-US" altLang="zh-CN" b="1" dirty="0">
                <a:solidFill>
                  <a:schemeClr val="bg1"/>
                </a:solidFill>
                <a:latin typeface="微软雅黑" panose="020B0503020204020204" pitchFamily="34" charset="-122"/>
                <a:ea typeface="微软雅黑" panose="020B0503020204020204" pitchFamily="34" charset="-122"/>
              </a:rPr>
              <a:t>Design once, share and reuse globally!</a:t>
            </a:r>
          </a:p>
        </p:txBody>
      </p:sp>
      <p:grpSp>
        <p:nvGrpSpPr>
          <p:cNvPr id="11" name="组合 10"/>
          <p:cNvGrpSpPr/>
          <p:nvPr/>
        </p:nvGrpSpPr>
        <p:grpSpPr>
          <a:xfrm>
            <a:off x="6064974" y="1474068"/>
            <a:ext cx="5533468" cy="3063703"/>
            <a:chOff x="6180881" y="1990846"/>
            <a:chExt cx="5533468" cy="3063703"/>
          </a:xfrm>
        </p:grpSpPr>
        <p:pic>
          <p:nvPicPr>
            <p:cNvPr id="6" name="图片 5"/>
            <p:cNvPicPr>
              <a:picLocks noChangeAspect="1"/>
            </p:cNvPicPr>
            <p:nvPr/>
          </p:nvPicPr>
          <p:blipFill>
            <a:blip r:embed="rId4"/>
            <a:srcRect l="1037"/>
            <a:stretch>
              <a:fillRect/>
            </a:stretch>
          </p:blipFill>
          <p:spPr>
            <a:xfrm>
              <a:off x="6180881" y="1990846"/>
              <a:ext cx="5533468" cy="2694371"/>
            </a:xfrm>
            <a:prstGeom prst="rect">
              <a:avLst/>
            </a:prstGeom>
            <a:ln w="28575">
              <a:solidFill>
                <a:srgbClr val="0171ED"/>
              </a:solidFill>
            </a:ln>
          </p:spPr>
        </p:pic>
        <p:sp>
          <p:nvSpPr>
            <p:cNvPr id="7" name="文本框 6"/>
            <p:cNvSpPr txBox="1"/>
            <p:nvPr/>
          </p:nvSpPr>
          <p:spPr>
            <a:xfrm>
              <a:off x="6815749" y="4685217"/>
              <a:ext cx="4263732" cy="369332"/>
            </a:xfrm>
            <a:prstGeom prst="rect">
              <a:avLst/>
            </a:prstGeom>
            <a:noFill/>
          </p:spPr>
          <p:txBody>
            <a:bodyPr wrap="none" rtlCol="0">
              <a:spAutoFit/>
            </a:bodyPr>
            <a:lstStyle/>
            <a:p>
              <a:pPr algn="ctr"/>
              <a:r>
                <a:rPr kumimoji="1" lang="en-US" altLang="zh-CN" b="1" dirty="0">
                  <a:solidFill>
                    <a:srgbClr val="0171ED"/>
                  </a:solidFill>
                  <a:latin typeface="微软雅黑" panose="020B0503020204020204" pitchFamily="34" charset="-122"/>
                  <a:ea typeface="微软雅黑" panose="020B0503020204020204" pitchFamily="34" charset="-122"/>
                </a:rPr>
                <a:t>Raw code for defining the Protocol</a:t>
              </a:r>
              <a:endParaRPr kumimoji="1" lang="zh-CN" altLang="en-US" b="1" dirty="0">
                <a:solidFill>
                  <a:srgbClr val="0171ED"/>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56397" y="6242969"/>
            <a:ext cx="7438896" cy="276999"/>
          </a:xfrm>
          <a:prstGeom prst="rect">
            <a:avLst/>
          </a:prstGeom>
          <a:noFill/>
        </p:spPr>
        <p:txBody>
          <a:bodyPr wrap="none" rtlCol="0">
            <a:spAutoFit/>
          </a:bodyPr>
          <a:lstStyle/>
          <a:p>
            <a:r>
              <a:rPr kumimoji="1" lang="en-US" altLang="zh-CN" sz="1200" dirty="0"/>
              <a:t>Protocol global link: </a:t>
            </a:r>
            <a:r>
              <a:rPr kumimoji="1" lang="en-US" altLang="zh-CN" sz="1200" dirty="0">
                <a:hlinkClick r:id="rId5"/>
              </a:rPr>
              <a:t>https://airalogy.com/labs/airalogy/projects/public_protocols/protocols/cuaac_kinetics/protocol</a:t>
            </a:r>
            <a:endParaRPr kumimoji="1" lang="zh-CN" altLang="en-US" sz="1200" dirty="0"/>
          </a:p>
        </p:txBody>
      </p:sp>
      <p:sp>
        <p:nvSpPr>
          <p:cNvPr id="15" name="文本框 14"/>
          <p:cNvSpPr txBox="1"/>
          <p:nvPr/>
        </p:nvSpPr>
        <p:spPr>
          <a:xfrm>
            <a:off x="2717800" y="6513791"/>
            <a:ext cx="6756400"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Now available worldwide: </a:t>
            </a: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hlinkClick r:id="rId6"/>
              </a:rPr>
              <a:t>https://airalogy.com</a:t>
            </a:r>
            <a:endPar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solidFill>
                  <a:srgbClr val="F89434"/>
                </a:solidFill>
              </a:rPr>
              <a:t>Community-Driven: </a:t>
            </a:r>
            <a:r>
              <a:rPr kumimoji="1" lang="en-US" altLang="zh-CN" dirty="0">
                <a:solidFill>
                  <a:srgbClr val="0171ED"/>
                </a:solidFill>
              </a:rPr>
              <a:t>Airalogy Hub</a:t>
            </a:r>
            <a:br>
              <a:rPr kumimoji="1" lang="en-US" altLang="zh-CN" dirty="0"/>
            </a:br>
            <a:r>
              <a:rPr kumimoji="1" lang="en-US" altLang="zh-CN" dirty="0">
                <a:solidFill>
                  <a:srgbClr val="00498F"/>
                </a:solidFill>
              </a:rPr>
              <a:t>Protocols designed once can be shared and reused worldwide</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74</a:t>
            </a:fld>
            <a:endParaRPr lang="en-US" dirty="0"/>
          </a:p>
        </p:txBody>
      </p:sp>
      <p:pic>
        <p:nvPicPr>
          <p:cNvPr id="4" name="图片 3" descr="图形用户界面, 文本, 应用程序, 电子邮件&#10;&#10;AI 生成的内容可能不正确。"/>
          <p:cNvPicPr>
            <a:picLocks noChangeAspect="1"/>
          </p:cNvPicPr>
          <p:nvPr/>
        </p:nvPicPr>
        <p:blipFill>
          <a:blip r:embed="rId2"/>
          <a:stretch>
            <a:fillRect/>
          </a:stretch>
        </p:blipFill>
        <p:spPr>
          <a:xfrm>
            <a:off x="752377" y="1019128"/>
            <a:ext cx="10687246" cy="5444445"/>
          </a:xfrm>
          <a:prstGeom prst="rect">
            <a:avLst/>
          </a:prstGeom>
        </p:spPr>
      </p:pic>
      <p:sp>
        <p:nvSpPr>
          <p:cNvPr id="5" name="文本框 4"/>
          <p:cNvSpPr txBox="1"/>
          <p:nvPr/>
        </p:nvSpPr>
        <p:spPr>
          <a:xfrm>
            <a:off x="2717800" y="6513791"/>
            <a:ext cx="6756400"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Now available worldwide: </a:t>
            </a: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hlinkClick r:id="rId3"/>
              </a:rPr>
              <a:t>https://airalogy.com</a:t>
            </a:r>
            <a:endPar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800" dirty="0">
                <a:solidFill>
                  <a:srgbClr val="F89434"/>
                </a:solidFill>
              </a:rPr>
              <a:t>Representative real-world application of Airalogy:</a:t>
            </a:r>
            <a:br>
              <a:rPr lang="en-US" altLang="zh-CN" sz="2800" dirty="0"/>
            </a:br>
            <a:r>
              <a:rPr lang="en-US" altLang="zh-CN" sz="2800" dirty="0">
                <a:solidFill>
                  <a:srgbClr val="00498F"/>
                </a:solidFill>
              </a:rPr>
              <a:t>Facilitating cutting-edge research and experiment sharing</a:t>
            </a:r>
            <a:endParaRPr kumimoji="1" lang="zh-CN" altLang="en-US" sz="2800" dirty="0">
              <a:solidFill>
                <a:srgbClr val="00498F"/>
              </a:solidFill>
            </a:endParaRPr>
          </a:p>
        </p:txBody>
      </p:sp>
      <p:sp>
        <p:nvSpPr>
          <p:cNvPr id="3" name="灯片编号占位符 2"/>
          <p:cNvSpPr>
            <a:spLocks noGrp="1"/>
          </p:cNvSpPr>
          <p:nvPr>
            <p:ph type="sldNum" sz="quarter" idx="12"/>
          </p:nvPr>
        </p:nvSpPr>
        <p:spPr/>
        <p:txBody>
          <a:bodyPr/>
          <a:lstStyle/>
          <a:p>
            <a:fld id="{A4911521-5835-3843-8C40-A05C163B5C5F}" type="slidenum">
              <a:rPr lang="en-US" smtClean="0"/>
              <a:t>75</a:t>
            </a:fld>
            <a:endParaRPr lang="en-US" dirty="0"/>
          </a:p>
        </p:txBody>
      </p:sp>
      <p:pic>
        <p:nvPicPr>
          <p:cNvPr id="5" name="图片 4"/>
          <p:cNvPicPr>
            <a:picLocks noChangeAspect="1"/>
          </p:cNvPicPr>
          <p:nvPr/>
        </p:nvPicPr>
        <p:blipFill>
          <a:blip r:embed="rId2"/>
          <a:stretch>
            <a:fillRect/>
          </a:stretch>
        </p:blipFill>
        <p:spPr>
          <a:xfrm>
            <a:off x="6545713" y="1676780"/>
            <a:ext cx="5504555" cy="4123991"/>
          </a:xfrm>
          <a:prstGeom prst="rect">
            <a:avLst/>
          </a:prstGeom>
        </p:spPr>
      </p:pic>
      <p:sp>
        <p:nvSpPr>
          <p:cNvPr id="6" name="文本框 5"/>
          <p:cNvSpPr txBox="1"/>
          <p:nvPr/>
        </p:nvSpPr>
        <p:spPr>
          <a:xfrm>
            <a:off x="2717800" y="6513791"/>
            <a:ext cx="6756400"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Now available worldwide: </a:t>
            </a: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hlinkClick r:id="rId3"/>
              </a:rPr>
              <a:t>https://airalogy.com</a:t>
            </a:r>
            <a:endPar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4"/>
          <a:stretch>
            <a:fillRect/>
          </a:stretch>
        </p:blipFill>
        <p:spPr>
          <a:xfrm>
            <a:off x="268732" y="1056381"/>
            <a:ext cx="5827268" cy="536478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000" dirty="0">
                <a:solidFill>
                  <a:srgbClr val="F89434"/>
                </a:solidFill>
              </a:rPr>
              <a:t>Representative real-world application of Airalogy:</a:t>
            </a:r>
            <a:br>
              <a:rPr lang="en-US" altLang="zh-CN" sz="2000" dirty="0"/>
            </a:br>
            <a:r>
              <a:rPr lang="en-US" altLang="zh-CN" sz="2000" dirty="0">
                <a:solidFill>
                  <a:srgbClr val="00498F"/>
                </a:solidFill>
              </a:rPr>
              <a:t>Facilitating cutting-edge research and experiment sharing</a:t>
            </a:r>
            <a:br>
              <a:rPr lang="en-US" altLang="zh-CN" sz="2000" dirty="0">
                <a:solidFill>
                  <a:srgbClr val="1CA38F"/>
                </a:solidFill>
              </a:rPr>
            </a:br>
            <a:r>
              <a:rPr lang="en-US" altLang="zh-CN" sz="2000" dirty="0">
                <a:solidFill>
                  <a:srgbClr val="1CA38F"/>
                </a:solidFill>
              </a:rPr>
              <a:t>Providing more detailed and intuitive experimental guidance</a:t>
            </a:r>
            <a:endParaRPr kumimoji="1" lang="zh-CN" altLang="en-US" sz="2000" dirty="0">
              <a:solidFill>
                <a:srgbClr val="1CA38F"/>
              </a:solidFill>
            </a:endParaRPr>
          </a:p>
        </p:txBody>
      </p:sp>
      <p:sp>
        <p:nvSpPr>
          <p:cNvPr id="3" name="灯片编号占位符 2"/>
          <p:cNvSpPr>
            <a:spLocks noGrp="1"/>
          </p:cNvSpPr>
          <p:nvPr>
            <p:ph type="sldNum" sz="quarter" idx="12"/>
          </p:nvPr>
        </p:nvSpPr>
        <p:spPr/>
        <p:txBody>
          <a:bodyPr/>
          <a:lstStyle/>
          <a:p>
            <a:fld id="{A4911521-5835-3843-8C40-A05C163B5C5F}" type="slidenum">
              <a:rPr lang="en-US" smtClean="0"/>
              <a:t>76</a:t>
            </a:fld>
            <a:endParaRPr lang="en-US" dirty="0"/>
          </a:p>
        </p:txBody>
      </p:sp>
      <p:sp>
        <p:nvSpPr>
          <p:cNvPr id="5" name="文本框 4"/>
          <p:cNvSpPr txBox="1"/>
          <p:nvPr/>
        </p:nvSpPr>
        <p:spPr>
          <a:xfrm>
            <a:off x="1747974" y="952568"/>
            <a:ext cx="3311997" cy="338554"/>
          </a:xfrm>
          <a:prstGeom prst="rect">
            <a:avLst/>
          </a:prstGeom>
          <a:noFill/>
        </p:spPr>
        <p:txBody>
          <a:bodyPr wrap="none" rtlCol="0">
            <a:spAutoFit/>
          </a:bodyPr>
          <a:lstStyle/>
          <a:p>
            <a:pPr algn="ctr"/>
            <a:r>
              <a:rPr kumimoji="1" lang="en-US" altLang="zh-CN" sz="1600" b="1" dirty="0">
                <a:latin typeface="微软雅黑" panose="020B0503020204020204" pitchFamily="34" charset="-122"/>
                <a:ea typeface="微软雅黑" panose="020B0503020204020204" pitchFamily="34" charset="-122"/>
              </a:rPr>
              <a:t>Original paper</a:t>
            </a:r>
            <a:r>
              <a:rPr kumimoji="1" lang="zh-CN" altLang="en-US" sz="1600" b="1" dirty="0">
                <a:latin typeface="微软雅黑" panose="020B0503020204020204" pitchFamily="34" charset="-122"/>
                <a:ea typeface="微软雅黑" panose="020B0503020204020204" pitchFamily="34" charset="-122"/>
              </a:rPr>
              <a:t>（</a:t>
            </a:r>
            <a:r>
              <a:rPr kumimoji="1" lang="en-US" altLang="zh-CN" sz="1600" b="1" dirty="0">
                <a:latin typeface="微软雅黑" panose="020B0503020204020204" pitchFamily="34" charset="-122"/>
                <a:ea typeface="微软雅黑" panose="020B0503020204020204" pitchFamily="34" charset="-122"/>
              </a:rPr>
              <a:t>JACS, 2024</a:t>
            </a:r>
            <a:r>
              <a:rPr kumimoji="1" lang="zh-CN" altLang="en-US" sz="1600" b="1" dirty="0">
                <a:latin typeface="微软雅黑" panose="020B0503020204020204" pitchFamily="34" charset="-122"/>
                <a:ea typeface="微软雅黑" panose="020B0503020204020204" pitchFamily="34" charset="-122"/>
              </a:rPr>
              <a:t>）</a:t>
            </a:r>
          </a:p>
        </p:txBody>
      </p:sp>
      <p:sp>
        <p:nvSpPr>
          <p:cNvPr id="6" name="文本框 5"/>
          <p:cNvSpPr txBox="1"/>
          <p:nvPr/>
        </p:nvSpPr>
        <p:spPr>
          <a:xfrm>
            <a:off x="6884692" y="952568"/>
            <a:ext cx="1990930" cy="338554"/>
          </a:xfrm>
          <a:prstGeom prst="rect">
            <a:avLst/>
          </a:prstGeom>
          <a:noFill/>
        </p:spPr>
        <p:txBody>
          <a:bodyPr wrap="none" rtlCol="0">
            <a:spAutoFit/>
          </a:bodyPr>
          <a:lstStyle/>
          <a:p>
            <a:pPr algn="ctr"/>
            <a:r>
              <a:rPr kumimoji="1" lang="en-US" altLang="zh-CN" sz="1600" b="1" dirty="0">
                <a:latin typeface="微软雅黑" panose="020B0503020204020204" pitchFamily="34" charset="-122"/>
                <a:ea typeface="微软雅黑" panose="020B0503020204020204" pitchFamily="34" charset="-122"/>
              </a:rPr>
              <a:t>Airalogy Protocol</a:t>
            </a:r>
            <a:endParaRPr kumimoji="1" lang="zh-CN" altLang="en-US" sz="1600" b="1" dirty="0">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704306" y="1280489"/>
            <a:ext cx="33993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a:off x="5272619" y="1280489"/>
            <a:ext cx="52150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717800" y="6513791"/>
            <a:ext cx="6756400"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Now available worldwide: </a:t>
            </a: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hlinkClick r:id="rId2"/>
              </a:rPr>
              <a:t>https://airalogy.com</a:t>
            </a:r>
            <a:endPar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图形用户界面, 文本, 应用程序&#10;&#10;AI 生成的内容可能不正确。"/>
          <p:cNvPicPr>
            <a:picLocks noChangeAspect="1"/>
          </p:cNvPicPr>
          <p:nvPr/>
        </p:nvPicPr>
        <p:blipFill>
          <a:blip r:embed="rId3"/>
          <a:stretch>
            <a:fillRect/>
          </a:stretch>
        </p:blipFill>
        <p:spPr>
          <a:xfrm>
            <a:off x="1694366" y="1340816"/>
            <a:ext cx="8783389" cy="504690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000" dirty="0">
                <a:solidFill>
                  <a:srgbClr val="F89434"/>
                </a:solidFill>
              </a:rPr>
              <a:t>Representative real-world application of Airalogy:</a:t>
            </a:r>
            <a:br>
              <a:rPr lang="en-US" altLang="zh-CN" sz="2000" dirty="0"/>
            </a:br>
            <a:r>
              <a:rPr lang="en-US" altLang="zh-CN" sz="2000" dirty="0">
                <a:solidFill>
                  <a:srgbClr val="00498F"/>
                </a:solidFill>
              </a:rPr>
              <a:t>Facilitating cutting-edge research and experiment sharing</a:t>
            </a:r>
            <a:br>
              <a:rPr lang="en-US" altLang="zh-CN" sz="2000" dirty="0">
                <a:solidFill>
                  <a:srgbClr val="1CA38F"/>
                </a:solidFill>
              </a:rPr>
            </a:br>
            <a:r>
              <a:rPr lang="en-US" altLang="zh-CN" sz="2000" dirty="0">
                <a:solidFill>
                  <a:srgbClr val="1CA38F"/>
                </a:solidFill>
              </a:rPr>
              <a:t>24/7</a:t>
            </a:r>
            <a:r>
              <a:rPr lang="zh-CN" altLang="en-US" sz="2000" dirty="0">
                <a:solidFill>
                  <a:srgbClr val="1CA38F"/>
                </a:solidFill>
              </a:rPr>
              <a:t> </a:t>
            </a:r>
            <a:r>
              <a:rPr lang="en-US" altLang="zh-CN" sz="2000" dirty="0">
                <a:solidFill>
                  <a:srgbClr val="1CA38F"/>
                </a:solidFill>
              </a:rPr>
              <a:t>guidance</a:t>
            </a:r>
            <a:r>
              <a:rPr lang="zh-CN" altLang="en-US" sz="2000" dirty="0">
                <a:solidFill>
                  <a:srgbClr val="1CA38F"/>
                </a:solidFill>
              </a:rPr>
              <a:t> </a:t>
            </a:r>
            <a:r>
              <a:rPr lang="en-US" altLang="zh-CN" sz="2000" dirty="0">
                <a:solidFill>
                  <a:srgbClr val="1CA38F"/>
                </a:solidFill>
              </a:rPr>
              <a:t>by AI mentor (provided by the Airalogy)</a:t>
            </a:r>
            <a:endParaRPr kumimoji="1" lang="zh-CN" altLang="en-US" sz="2000" dirty="0"/>
          </a:p>
        </p:txBody>
      </p:sp>
      <p:sp>
        <p:nvSpPr>
          <p:cNvPr id="3" name="灯片编号占位符 2"/>
          <p:cNvSpPr>
            <a:spLocks noGrp="1"/>
          </p:cNvSpPr>
          <p:nvPr>
            <p:ph type="sldNum" sz="quarter" idx="12"/>
          </p:nvPr>
        </p:nvSpPr>
        <p:spPr/>
        <p:txBody>
          <a:bodyPr/>
          <a:lstStyle/>
          <a:p>
            <a:fld id="{A4911521-5835-3843-8C40-A05C163B5C5F}" type="slidenum">
              <a:rPr lang="en-US" smtClean="0"/>
              <a:t>77</a:t>
            </a:fld>
            <a:endParaRPr lang="en-US" dirty="0"/>
          </a:p>
        </p:txBody>
      </p:sp>
      <p:pic>
        <p:nvPicPr>
          <p:cNvPr id="5" name="图片 4" descr="文本&#10;&#10;AI 生成的内容可能不正确。"/>
          <p:cNvPicPr>
            <a:picLocks noChangeAspect="1"/>
          </p:cNvPicPr>
          <p:nvPr/>
        </p:nvPicPr>
        <p:blipFill>
          <a:blip r:embed="rId2"/>
          <a:srcRect t="1" b="1089"/>
          <a:stretch>
            <a:fillRect/>
          </a:stretch>
        </p:blipFill>
        <p:spPr>
          <a:xfrm>
            <a:off x="2247465" y="965959"/>
            <a:ext cx="7697071" cy="5502431"/>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1800" dirty="0">
                <a:solidFill>
                  <a:srgbClr val="F89434"/>
                </a:solidFill>
              </a:rPr>
              <a:t>Representative real-world application of Airalogy:</a:t>
            </a:r>
            <a:br>
              <a:rPr lang="en-US" altLang="zh-CN" sz="1800" dirty="0"/>
            </a:br>
            <a:r>
              <a:rPr lang="en-US" altLang="zh-CN" sz="1800" dirty="0">
                <a:solidFill>
                  <a:srgbClr val="00498F"/>
                </a:solidFill>
              </a:rPr>
              <a:t>Facilitating cutting-edge research and experiment sharing</a:t>
            </a:r>
            <a:br>
              <a:rPr lang="en-US" altLang="zh-CN" sz="1800" dirty="0">
                <a:solidFill>
                  <a:srgbClr val="1CA38F"/>
                </a:solidFill>
              </a:rPr>
            </a:br>
            <a:r>
              <a:rPr lang="en-US" altLang="zh-CN" sz="1800" dirty="0">
                <a:solidFill>
                  <a:srgbClr val="1CA38F"/>
                </a:solidFill>
              </a:rPr>
              <a:t>Airalogy Protocol allows integrating multimodal LLM to automate the evaluation of experimental data</a:t>
            </a:r>
            <a:endParaRPr kumimoji="1" lang="zh-CN" altLang="en-US" sz="1800" dirty="0"/>
          </a:p>
        </p:txBody>
      </p:sp>
      <p:sp>
        <p:nvSpPr>
          <p:cNvPr id="3" name="灯片编号占位符 2"/>
          <p:cNvSpPr>
            <a:spLocks noGrp="1"/>
          </p:cNvSpPr>
          <p:nvPr>
            <p:ph type="sldNum" sz="quarter" idx="12"/>
          </p:nvPr>
        </p:nvSpPr>
        <p:spPr/>
        <p:txBody>
          <a:bodyPr/>
          <a:lstStyle/>
          <a:p>
            <a:fld id="{A4911521-5835-3843-8C40-A05C163B5C5F}" type="slidenum">
              <a:rPr lang="en-US" smtClean="0"/>
              <a:t>78</a:t>
            </a:fld>
            <a:endParaRPr lang="en-US" dirty="0"/>
          </a:p>
        </p:txBody>
      </p:sp>
      <p:sp>
        <p:nvSpPr>
          <p:cNvPr id="5" name="文本框 4"/>
          <p:cNvSpPr txBox="1"/>
          <p:nvPr/>
        </p:nvSpPr>
        <p:spPr>
          <a:xfrm>
            <a:off x="2717800" y="6513791"/>
            <a:ext cx="6756400"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Now available worldwide: </a:t>
            </a: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hlinkClick r:id="rId2"/>
              </a:rPr>
              <a:t>https://airalogy.com</a:t>
            </a:r>
            <a:endPar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9" name="图片 8" descr="图形用户界面, 应用程序&#10;&#10;AI 生成的内容可能不正确。"/>
          <p:cNvPicPr>
            <a:picLocks noChangeAspect="1"/>
          </p:cNvPicPr>
          <p:nvPr/>
        </p:nvPicPr>
        <p:blipFill>
          <a:blip r:embed="rId3"/>
          <a:stretch>
            <a:fillRect/>
          </a:stretch>
        </p:blipFill>
        <p:spPr>
          <a:xfrm>
            <a:off x="1171039" y="979005"/>
            <a:ext cx="9849923" cy="5503196"/>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94941" y="1056433"/>
            <a:ext cx="5290700" cy="5339687"/>
          </a:xfrm>
          <a:prstGeom prst="rect">
            <a:avLst/>
          </a:prstGeom>
        </p:spPr>
      </p:pic>
      <p:sp>
        <p:nvSpPr>
          <p:cNvPr id="2" name="标题 1"/>
          <p:cNvSpPr>
            <a:spLocks noGrp="1"/>
          </p:cNvSpPr>
          <p:nvPr>
            <p:ph type="title"/>
          </p:nvPr>
        </p:nvSpPr>
        <p:spPr/>
        <p:txBody>
          <a:bodyPr anchor="ctr">
            <a:noAutofit/>
          </a:bodyPr>
          <a:lstStyle/>
          <a:p>
            <a:r>
              <a:rPr kumimoji="1" lang="en-US" altLang="zh-CN" sz="1900" dirty="0">
                <a:solidFill>
                  <a:srgbClr val="F89434"/>
                </a:solidFill>
              </a:rPr>
              <a:t>Another Representative Airalogy Use Case (in bioengineering)</a:t>
            </a:r>
            <a:br>
              <a:rPr kumimoji="1" lang="en-US" altLang="zh-CN" sz="1900" dirty="0">
                <a:solidFill>
                  <a:srgbClr val="00498F"/>
                </a:solidFill>
              </a:rPr>
            </a:br>
            <a:r>
              <a:rPr kumimoji="1" lang="en-US" altLang="zh-CN" sz="1900" dirty="0">
                <a:solidFill>
                  <a:srgbClr val="00498F"/>
                </a:solidFill>
              </a:rPr>
              <a:t>As a One-Stop, Automated Platform for Research Data Collection, Management, and Utilization</a:t>
            </a:r>
            <a:endParaRPr kumimoji="1" lang="zh-CN" altLang="en-US" sz="1900" dirty="0"/>
          </a:p>
        </p:txBody>
      </p:sp>
      <p:sp>
        <p:nvSpPr>
          <p:cNvPr id="3" name="灯片编号占位符 2"/>
          <p:cNvSpPr>
            <a:spLocks noGrp="1"/>
          </p:cNvSpPr>
          <p:nvPr>
            <p:ph type="sldNum" sz="quarter" idx="12"/>
          </p:nvPr>
        </p:nvSpPr>
        <p:spPr/>
        <p:txBody>
          <a:bodyPr/>
          <a:lstStyle/>
          <a:p>
            <a:fld id="{A4911521-5835-3843-8C40-A05C163B5C5F}" type="slidenum">
              <a:rPr lang="en-US" smtClean="0"/>
              <a:t>79</a:t>
            </a:fld>
            <a:endParaRPr lang="en-US" dirty="0"/>
          </a:p>
        </p:txBody>
      </p:sp>
      <p:pic>
        <p:nvPicPr>
          <p:cNvPr id="69" name="图片 68" descr="图形用户界面, 文本, 应用程序, 电子邮件&#10;&#10;AI 生成的内容可能不正确。"/>
          <p:cNvPicPr>
            <a:picLocks noChangeAspect="1"/>
          </p:cNvPicPr>
          <p:nvPr/>
        </p:nvPicPr>
        <p:blipFill>
          <a:blip r:embed="rId4">
            <a:extLst>
              <a:ext uri="{28A0092B-C50C-407E-A947-70E740481C1C}">
                <a14:useLocalDpi xmlns:a14="http://schemas.microsoft.com/office/drawing/2010/main" val="0"/>
              </a:ext>
            </a:extLst>
          </a:blip>
          <a:srcRect t="14927"/>
          <a:stretch>
            <a:fillRect/>
          </a:stretch>
        </p:blipFill>
        <p:spPr>
          <a:xfrm>
            <a:off x="5885155" y="4051368"/>
            <a:ext cx="5702397" cy="2422033"/>
          </a:xfrm>
          <a:prstGeom prst="rect">
            <a:avLst/>
          </a:prstGeom>
        </p:spPr>
      </p:pic>
      <p:pic>
        <p:nvPicPr>
          <p:cNvPr id="72" name="图片 71"/>
          <p:cNvPicPr>
            <a:picLocks noChangeAspect="1"/>
          </p:cNvPicPr>
          <p:nvPr/>
        </p:nvPicPr>
        <p:blipFill>
          <a:blip r:embed="rId5"/>
          <a:srcRect l="1955" t="48505" r="60413" b="1"/>
          <a:stretch>
            <a:fillRect/>
          </a:stretch>
        </p:blipFill>
        <p:spPr>
          <a:xfrm>
            <a:off x="9250966" y="1236186"/>
            <a:ext cx="2566738" cy="2537014"/>
          </a:xfrm>
          <a:prstGeom prst="rect">
            <a:avLst/>
          </a:prstGeom>
        </p:spPr>
      </p:pic>
      <p:pic>
        <p:nvPicPr>
          <p:cNvPr id="74" name="图片 73"/>
          <p:cNvPicPr>
            <a:picLocks noChangeAspect="1"/>
          </p:cNvPicPr>
          <p:nvPr/>
        </p:nvPicPr>
        <p:blipFill>
          <a:blip r:embed="rId6"/>
          <a:srcRect t="10778" b="29355"/>
          <a:stretch>
            <a:fillRect/>
          </a:stretch>
        </p:blipFill>
        <p:spPr>
          <a:xfrm>
            <a:off x="5498535" y="1397457"/>
            <a:ext cx="3494205" cy="2125934"/>
          </a:xfrm>
          <a:prstGeom prst="rect">
            <a:avLst/>
          </a:prstGeom>
        </p:spPr>
      </p:pic>
      <p:sp>
        <p:nvSpPr>
          <p:cNvPr id="80" name="文本框 79"/>
          <p:cNvSpPr txBox="1"/>
          <p:nvPr/>
        </p:nvSpPr>
        <p:spPr>
          <a:xfrm>
            <a:off x="5568403" y="944563"/>
            <a:ext cx="3354468" cy="338554"/>
          </a:xfrm>
          <a:prstGeom prst="rect">
            <a:avLst/>
          </a:prstGeom>
          <a:noFill/>
        </p:spPr>
        <p:txBody>
          <a:bodyPr wrap="square" rtlCol="0">
            <a:spAutoFit/>
          </a:bodyPr>
          <a:lstStyle/>
          <a:p>
            <a:pPr algn="ctr"/>
            <a:r>
              <a:rPr lang="en-US" altLang="zh-CN" sz="1600" b="1" dirty="0">
                <a:solidFill>
                  <a:srgbClr val="1CA38F"/>
                </a:solidFill>
                <a:latin typeface="微软雅黑" panose="020B0503020204020204" pitchFamily="34" charset="-122"/>
                <a:ea typeface="微软雅黑" panose="020B0503020204020204" pitchFamily="34" charset="-122"/>
              </a:rPr>
              <a:t>Auto calculate parameters</a:t>
            </a:r>
            <a:endParaRPr lang="en-US" altLang="zh-CN" sz="1600" dirty="0">
              <a:solidFill>
                <a:srgbClr val="1CA38F"/>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9459009" y="944563"/>
            <a:ext cx="2150653" cy="338554"/>
          </a:xfrm>
          <a:prstGeom prst="rect">
            <a:avLst/>
          </a:prstGeom>
          <a:noFill/>
        </p:spPr>
        <p:txBody>
          <a:bodyPr wrap="none" rtlCol="0">
            <a:spAutoFit/>
          </a:bodyPr>
          <a:lstStyle/>
          <a:p>
            <a:pPr algn="ctr"/>
            <a:r>
              <a:rPr lang="en-US" altLang="zh-CN" sz="1600" b="1" dirty="0">
                <a:solidFill>
                  <a:srgbClr val="1CA38F"/>
                </a:solidFill>
                <a:latin typeface="微软雅黑" panose="020B0503020204020204" pitchFamily="34" charset="-122"/>
                <a:ea typeface="微软雅黑" panose="020B0503020204020204" pitchFamily="34" charset="-122"/>
              </a:rPr>
              <a:t>Auto visualize data</a:t>
            </a:r>
            <a:endParaRPr kumimoji="1" lang="zh-CN" altLang="en-US" sz="1600" dirty="0">
              <a:solidFill>
                <a:srgbClr val="1CA38F"/>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5984734" y="3716338"/>
            <a:ext cx="5503238" cy="338554"/>
          </a:xfrm>
          <a:prstGeom prst="rect">
            <a:avLst/>
          </a:prstGeom>
          <a:noFill/>
        </p:spPr>
        <p:txBody>
          <a:bodyPr wrap="none" rtlCol="0">
            <a:spAutoFit/>
          </a:bodyPr>
          <a:lstStyle/>
          <a:p>
            <a:pPr algn="ctr"/>
            <a:r>
              <a:rPr lang="en-US" altLang="zh-CN" sz="1600" b="1" dirty="0">
                <a:solidFill>
                  <a:srgbClr val="1CA38F"/>
                </a:solidFill>
                <a:latin typeface="微软雅黑" panose="020B0503020204020204" pitchFamily="34" charset="-122"/>
                <a:ea typeface="微软雅黑" panose="020B0503020204020204" pitchFamily="34" charset="-122"/>
              </a:rPr>
              <a:t>Auto generate research reports via embedded LLM </a:t>
            </a:r>
            <a:endParaRPr lang="en-US" altLang="zh-CN" sz="1600" dirty="0">
              <a:solidFill>
                <a:srgbClr val="1CA38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717800" y="6513791"/>
            <a:ext cx="6756400"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Now available worldwide: </a:t>
            </a:r>
            <a:r>
              <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hlinkClick r:id="rId7"/>
              </a:rPr>
              <a:t>https://airalogy.com</a:t>
            </a:r>
            <a:endParaRPr kumimoji="1"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872788" y="352425"/>
            <a:ext cx="795337" cy="293688"/>
          </a:xfrm>
          <a:prstGeom prst="rect">
            <a:avLst/>
          </a:prstGeom>
          <a:solidFill>
            <a:srgbClr val="F19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 name="矩形 2"/>
          <p:cNvSpPr/>
          <p:nvPr/>
        </p:nvSpPr>
        <p:spPr>
          <a:xfrm flipH="1">
            <a:off x="11837988" y="352425"/>
            <a:ext cx="358775" cy="1963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Rectangle 1"/>
          <p:cNvSpPr>
            <a:spLocks noChangeArrowheads="1"/>
          </p:cNvSpPr>
          <p:nvPr/>
        </p:nvSpPr>
        <p:spPr bwMode="auto">
          <a:xfrm>
            <a:off x="1001731" y="1999942"/>
            <a:ext cx="94348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marL="0" indent="0" algn="ctr">
              <a:buNone/>
            </a:pPr>
            <a:r>
              <a:rPr lang="en-US" sz="3600" b="1" i="0" dirty="0" err="1">
                <a:effectLst/>
                <a:latin typeface="Calibri" panose="020F0502020204030204" pitchFamily="34" charset="0"/>
                <a:cs typeface="Calibri" panose="020F0502020204030204" pitchFamily="34" charset="0"/>
              </a:rPr>
              <a:t>SciMine</a:t>
            </a:r>
            <a:r>
              <a:rPr lang="en-US" sz="3600" b="1" i="0" dirty="0">
                <a:effectLst/>
                <a:latin typeface="Calibri" panose="020F0502020204030204" pitchFamily="34" charset="0"/>
                <a:cs typeface="Calibri" panose="020F0502020204030204" pitchFamily="34" charset="0"/>
              </a:rPr>
              <a:t>: An Efficient Systematic Prioritization Model Based on</a:t>
            </a:r>
            <a:br>
              <a:rPr lang="en-US" sz="3600" b="1" dirty="0">
                <a:latin typeface="Calibri" panose="020F0502020204030204" pitchFamily="34" charset="0"/>
                <a:cs typeface="Calibri" panose="020F0502020204030204" pitchFamily="34" charset="0"/>
              </a:rPr>
            </a:br>
            <a:r>
              <a:rPr lang="en-US" sz="3600" b="1" i="0" dirty="0">
                <a:effectLst/>
                <a:latin typeface="Calibri" panose="020F0502020204030204" pitchFamily="34" charset="0"/>
                <a:cs typeface="Calibri" panose="020F0502020204030204" pitchFamily="34" charset="0"/>
              </a:rPr>
              <a:t>Richer Semantic Information</a:t>
            </a:r>
          </a:p>
        </p:txBody>
      </p:sp>
      <p:sp>
        <p:nvSpPr>
          <p:cNvPr id="5" name="TextBox 1"/>
          <p:cNvSpPr txBox="1">
            <a:spLocks noChangeArrowheads="1"/>
          </p:cNvSpPr>
          <p:nvPr/>
        </p:nvSpPr>
        <p:spPr bwMode="auto">
          <a:xfrm>
            <a:off x="497259" y="3855014"/>
            <a:ext cx="111974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a:r>
              <a:rPr lang="en-US" altLang="zh-CN" sz="2400" b="1" dirty="0"/>
              <a:t>Fang Guo*, Yun Luo*, Linyi Yang, Yue Zhang</a:t>
            </a:r>
          </a:p>
          <a:p>
            <a:pPr algn="ctr"/>
            <a:r>
              <a:rPr lang="en-US" altLang="en-US" sz="2400" dirty="0"/>
              <a:t>(</a:t>
            </a:r>
            <a:r>
              <a:rPr lang="en-US" altLang="en-US" sz="2400" dirty="0" err="1"/>
              <a:t>guofang@westlake.edu.cn</a:t>
            </a:r>
            <a:r>
              <a:rPr lang="en-US" altLang="en-US" sz="2400" dirty="0"/>
              <a:t>)</a:t>
            </a:r>
          </a:p>
        </p:txBody>
      </p:sp>
      <p:pic>
        <p:nvPicPr>
          <p:cNvPr id="6" name="Picture 4" descr="西湖大学校徽图片- 搜狗图片搜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0609" y="5408718"/>
            <a:ext cx="640080" cy="640080"/>
          </a:xfrm>
          <a:prstGeom prst="rect">
            <a:avLst/>
          </a:prstGeom>
          <a:solidFill>
            <a:schemeClr val="accent2">
              <a:lumMod val="20000"/>
              <a:lumOff val="80000"/>
            </a:schemeClr>
          </a:solidFill>
          <a:effectLst/>
        </p:spPr>
      </p:pic>
      <p:sp>
        <p:nvSpPr>
          <p:cNvPr id="7" name="文本框 6"/>
          <p:cNvSpPr txBox="1"/>
          <p:nvPr/>
        </p:nvSpPr>
        <p:spPr>
          <a:xfrm>
            <a:off x="5720802" y="5340912"/>
            <a:ext cx="1232582" cy="707886"/>
          </a:xfrm>
          <a:prstGeom prst="rect">
            <a:avLst/>
          </a:prstGeom>
          <a:noFill/>
        </p:spPr>
        <p:txBody>
          <a:bodyPr wrap="none" rtlCol="0">
            <a:spAutoFit/>
          </a:bodyPr>
          <a:lstStyle/>
          <a:p>
            <a:r>
              <a:rPr lang="en-US" sz="2000" dirty="0"/>
              <a:t>Westlake</a:t>
            </a:r>
          </a:p>
          <a:p>
            <a:r>
              <a:rPr lang="en-US" sz="2000" dirty="0"/>
              <a:t>University</a:t>
            </a:r>
          </a:p>
        </p:txBody>
      </p:sp>
      <p:pic>
        <p:nvPicPr>
          <p:cNvPr id="8" name="Picture 2" descr="SIGIR | Taipei | Taiwan | 20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11" y="265657"/>
            <a:ext cx="2078324" cy="14222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51018-airalogy-demo-nano-ca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7938"/>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rmAutofit/>
          </a:bodyPr>
          <a:lstStyle/>
          <a:p>
            <a:pPr>
              <a:tabLst>
                <a:tab pos="4262120" algn="l"/>
              </a:tabLst>
            </a:pPr>
            <a:r>
              <a:rPr lang="en-US" altLang="zh-CN" dirty="0">
                <a:solidFill>
                  <a:srgbClr val="0171ED"/>
                </a:solidFill>
              </a:rPr>
              <a:t>Access</a:t>
            </a:r>
            <a:r>
              <a:rPr lang="zh-CN" altLang="en-US" dirty="0">
                <a:solidFill>
                  <a:srgbClr val="0171ED"/>
                </a:solidFill>
              </a:rPr>
              <a:t> </a:t>
            </a:r>
            <a:r>
              <a:rPr lang="en-US" altLang="zh-CN" dirty="0">
                <a:solidFill>
                  <a:srgbClr val="0171ED"/>
                </a:solidFill>
              </a:rPr>
              <a:t>	now!</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81</a:t>
            </a:fld>
            <a:endParaRPr lang="en-US" dirty="0"/>
          </a:p>
        </p:txBody>
      </p:sp>
      <p:pic>
        <p:nvPicPr>
          <p:cNvPr id="4" name="图形 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5014" y="129014"/>
            <a:ext cx="2678448" cy="720518"/>
          </a:xfrm>
          <a:prstGeom prst="rect">
            <a:avLst/>
          </a:prstGeom>
        </p:spPr>
      </p:pic>
      <p:sp>
        <p:nvSpPr>
          <p:cNvPr id="5" name="文本框 4"/>
          <p:cNvSpPr txBox="1"/>
          <p:nvPr/>
        </p:nvSpPr>
        <p:spPr>
          <a:xfrm>
            <a:off x="3403981" y="1046666"/>
            <a:ext cx="5384038" cy="1077218"/>
          </a:xfrm>
          <a:prstGeom prst="rect">
            <a:avLst/>
          </a:prstGeom>
          <a:noFill/>
        </p:spPr>
        <p:txBody>
          <a:bodyPr wrap="none" rtlCol="0">
            <a:spAutoFit/>
          </a:bodyPr>
          <a:lstStyle/>
          <a:p>
            <a:pPr algn="ctr"/>
            <a:r>
              <a:rPr kumimoji="1" lang="en-US" altLang="zh-CN" sz="3200" b="1" dirty="0">
                <a:latin typeface="微软雅黑" panose="020B0503020204020204" pitchFamily="34" charset="-122"/>
                <a:ea typeface="微软雅黑" panose="020B0503020204020204" pitchFamily="34" charset="-122"/>
              </a:rPr>
              <a:t>Now available worldwide</a:t>
            </a:r>
          </a:p>
          <a:p>
            <a:pPr algn="ctr"/>
            <a:r>
              <a:rPr kumimoji="1" lang="en-US" altLang="zh-CN" sz="3200" b="1" dirty="0">
                <a:latin typeface="微软雅黑" panose="020B0503020204020204" pitchFamily="34" charset="-122"/>
                <a:ea typeface="微软雅黑" panose="020B0503020204020204" pitchFamily="34" charset="-122"/>
                <a:hlinkClick r:id="rId4"/>
              </a:rPr>
              <a:t>https://airalogy.com</a:t>
            </a:r>
            <a:endParaRPr kumimoji="1" lang="en-US" altLang="zh-CN" sz="3200" b="1" dirty="0">
              <a:latin typeface="微软雅黑" panose="020B0503020204020204" pitchFamily="34" charset="-122"/>
              <a:ea typeface="微软雅黑" panose="020B0503020204020204" pitchFamily="34" charset="-122"/>
            </a:endParaRPr>
          </a:p>
        </p:txBody>
      </p:sp>
      <p:pic>
        <p:nvPicPr>
          <p:cNvPr id="7" name="图片 6" descr="QR 代码&#10;&#10;AI 生成的内容可能不正确。"/>
          <p:cNvPicPr>
            <a:picLocks noChangeAspect="1"/>
          </p:cNvPicPr>
          <p:nvPr/>
        </p:nvPicPr>
        <p:blipFill>
          <a:blip r:embed="rId5"/>
          <a:stretch>
            <a:fillRect/>
          </a:stretch>
        </p:blipFill>
        <p:spPr>
          <a:xfrm>
            <a:off x="4191000" y="2438400"/>
            <a:ext cx="3810000" cy="38100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82</a:t>
            </a:fld>
            <a:endParaRPr lang="en-US" dirty="0"/>
          </a:p>
        </p:txBody>
      </p:sp>
      <p:sp>
        <p:nvSpPr>
          <p:cNvPr id="4" name="TextBox 6"/>
          <p:cNvSpPr txBox="1"/>
          <p:nvPr/>
        </p:nvSpPr>
        <p:spPr>
          <a:xfrm>
            <a:off x="269869" y="3322163"/>
            <a:ext cx="11652262" cy="2677656"/>
          </a:xfrm>
          <a:prstGeom prst="rect">
            <a:avLst/>
          </a:prstGeom>
          <a:noFill/>
        </p:spPr>
        <p:txBody>
          <a:bodyPr wrap="square" rtlCol="0">
            <a:spAutoFit/>
          </a:bodyPr>
          <a:lstStyle/>
          <a:p>
            <a:pPr marL="800100" lvl="1" indent="-342900">
              <a:buFont typeface="Arial" panose="020B0604020202090204" pitchFamily="34" charset="0"/>
              <a:buChar char="•"/>
            </a:pPr>
            <a:r>
              <a:rPr lang="en-US" sz="2800" b="1" dirty="0">
                <a:cs typeface="Calibri" panose="020F0502020204030204" pitchFamily="34" charset="0"/>
              </a:rPr>
              <a:t>With AI research automation</a:t>
            </a:r>
            <a:r>
              <a:rPr lang="en-US" sz="2800" dirty="0">
                <a:cs typeface="Calibri" panose="020F0502020204030204" pitchFamily="34" charset="0"/>
              </a:rPr>
              <a:t>, we aim at</a:t>
            </a:r>
          </a:p>
          <a:p>
            <a:pPr marL="1257300" lvl="2" indent="-342900">
              <a:buFont typeface="Arial" panose="020B0604020202090204" pitchFamily="34" charset="0"/>
              <a:buChar char="•"/>
            </a:pPr>
            <a:r>
              <a:rPr lang="en-US" sz="2800" dirty="0">
                <a:cs typeface="Calibri" panose="020F0502020204030204" pitchFamily="34" charset="0"/>
              </a:rPr>
              <a:t>Solving challenges more efficiently</a:t>
            </a:r>
          </a:p>
          <a:p>
            <a:pPr marL="1257300" lvl="2" indent="-342900">
              <a:buFont typeface="Arial" panose="020B0604020202090204" pitchFamily="34" charset="0"/>
              <a:buChar char="•"/>
            </a:pPr>
            <a:r>
              <a:rPr lang="en-US" sz="2800" dirty="0">
                <a:cs typeface="Calibri" panose="020F0502020204030204" pitchFamily="34" charset="0"/>
              </a:rPr>
              <a:t>Making experimental results more transparent and more reproducible</a:t>
            </a:r>
          </a:p>
          <a:p>
            <a:pPr marL="1257300" lvl="2" indent="-342900">
              <a:buFont typeface="Arial" panose="020B0604020202090204" pitchFamily="34" charset="0"/>
              <a:buChar char="•"/>
            </a:pPr>
            <a:r>
              <a:rPr lang="en-US" sz="2800" dirty="0">
                <a:cs typeface="Calibri" panose="020F0502020204030204" pitchFamily="34" charset="0"/>
              </a:rPr>
              <a:t>Renovating the publication paradigm by `publication on demand’</a:t>
            </a:r>
          </a:p>
          <a:p>
            <a:pPr marL="1257300" lvl="2" indent="-342900">
              <a:buFont typeface="Arial" panose="020B0604020202090204" pitchFamily="34" charset="0"/>
              <a:buChar char="•"/>
            </a:pPr>
            <a:r>
              <a:rPr lang="en-US" sz="2800" dirty="0">
                <a:cs typeface="Calibri" panose="020F0502020204030204" pitchFamily="34" charset="0"/>
              </a:rPr>
              <a:t>Facilitating knowledge exchange by recommendation</a:t>
            </a:r>
          </a:p>
          <a:p>
            <a:pPr marL="1257300" lvl="2" indent="-342900">
              <a:buFont typeface="Arial" panose="020B0604020202090204" pitchFamily="34" charset="0"/>
              <a:buChar char="•"/>
            </a:pPr>
            <a:r>
              <a:rPr lang="en-US" sz="2800" dirty="0">
                <a:cs typeface="Calibri" panose="020F0502020204030204" pitchFamily="34" charset="0"/>
              </a:rPr>
              <a:t>Allowing global research collaborations by data sharing</a:t>
            </a:r>
          </a:p>
        </p:txBody>
      </p:sp>
      <p:sp>
        <p:nvSpPr>
          <p:cNvPr id="5" name="矩形 4"/>
          <p:cNvSpPr/>
          <p:nvPr/>
        </p:nvSpPr>
        <p:spPr>
          <a:xfrm>
            <a:off x="67691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literature survey</a:t>
            </a:r>
          </a:p>
        </p:txBody>
      </p:sp>
      <p:sp>
        <p:nvSpPr>
          <p:cNvPr id="6" name="矩形 5"/>
          <p:cNvSpPr/>
          <p:nvPr/>
        </p:nvSpPr>
        <p:spPr>
          <a:xfrm>
            <a:off x="231775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idea </a:t>
            </a:r>
            <a:endParaRPr lang="en-US" altLang="zh-CN">
              <a:solidFill>
                <a:schemeClr val="tx1"/>
              </a:solidFill>
            </a:endParaRPr>
          </a:p>
          <a:p>
            <a:pPr algn="ctr"/>
            <a:r>
              <a:rPr lang="en-US" altLang="zh-CN">
                <a:solidFill>
                  <a:schemeClr val="tx1"/>
                </a:solidFill>
              </a:rPr>
              <a:t>generation</a:t>
            </a:r>
          </a:p>
        </p:txBody>
      </p:sp>
      <p:sp>
        <p:nvSpPr>
          <p:cNvPr id="7" name="矩形 6"/>
          <p:cNvSpPr/>
          <p:nvPr/>
        </p:nvSpPr>
        <p:spPr>
          <a:xfrm>
            <a:off x="3958590" y="1868170"/>
            <a:ext cx="129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project </a:t>
            </a:r>
            <a:endParaRPr lang="en-US" altLang="zh-CN">
              <a:solidFill>
                <a:schemeClr val="tx1"/>
              </a:solidFill>
            </a:endParaRPr>
          </a:p>
          <a:p>
            <a:pPr algn="ctr"/>
            <a:r>
              <a:rPr lang="en-US" altLang="zh-CN">
                <a:solidFill>
                  <a:schemeClr val="tx1"/>
                </a:solidFill>
              </a:rPr>
              <a:t>design</a:t>
            </a:r>
          </a:p>
        </p:txBody>
      </p:sp>
      <p:sp>
        <p:nvSpPr>
          <p:cNvPr id="8" name="矩形 7"/>
          <p:cNvSpPr/>
          <p:nvPr/>
        </p:nvSpPr>
        <p:spPr>
          <a:xfrm>
            <a:off x="5599430" y="1868170"/>
            <a:ext cx="1836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experimentation</a:t>
            </a:r>
          </a:p>
        </p:txBody>
      </p:sp>
      <p:sp>
        <p:nvSpPr>
          <p:cNvPr id="9" name="矩形 8"/>
          <p:cNvSpPr/>
          <p:nvPr/>
        </p:nvSpPr>
        <p:spPr>
          <a:xfrm>
            <a:off x="920559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peer </a:t>
            </a:r>
            <a:r>
              <a:rPr lang="en-US" altLang="zh-CN" sz="2000">
                <a:solidFill>
                  <a:schemeClr val="tx1"/>
                </a:solidFill>
                <a:latin typeface="Times New Roman Regular" panose="02020503050405090304" charset="0"/>
                <a:cs typeface="Times New Roman Regular" panose="02020503050405090304" charset="0"/>
              </a:rPr>
              <a:t>review</a:t>
            </a:r>
          </a:p>
        </p:txBody>
      </p:sp>
      <p:sp>
        <p:nvSpPr>
          <p:cNvPr id="10" name="矩形 9"/>
          <p:cNvSpPr/>
          <p:nvPr/>
        </p:nvSpPr>
        <p:spPr>
          <a:xfrm>
            <a:off x="10629265" y="185928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social impact</a:t>
            </a:r>
          </a:p>
        </p:txBody>
      </p:sp>
      <p:sp>
        <p:nvSpPr>
          <p:cNvPr id="11" name="矩形 10"/>
          <p:cNvSpPr/>
          <p:nvPr/>
        </p:nvSpPr>
        <p:spPr>
          <a:xfrm>
            <a:off x="7780020" y="1868170"/>
            <a:ext cx="1080000" cy="865505"/>
          </a:xfrm>
          <a:prstGeom prst="rect">
            <a:avLst/>
          </a:prstGeom>
          <a:solidFill>
            <a:srgbClr val="D6CE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a:solidFill>
                  <a:schemeClr val="tx1"/>
                </a:solidFill>
                <a:latin typeface="Times New Roman Regular" panose="02020503050405090304" charset="0"/>
                <a:cs typeface="Times New Roman Regular" panose="02020503050405090304" charset="0"/>
              </a:rPr>
              <a:t>write up</a:t>
            </a:r>
          </a:p>
        </p:txBody>
      </p:sp>
      <p:cxnSp>
        <p:nvCxnSpPr>
          <p:cNvPr id="12" name="直接箭头连接符 89"/>
          <p:cNvCxnSpPr>
            <a:stCxn id="5" idx="3"/>
            <a:endCxn id="6" idx="1"/>
          </p:cNvCxnSpPr>
          <p:nvPr/>
        </p:nvCxnSpPr>
        <p:spPr>
          <a:xfrm>
            <a:off x="197294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90"/>
          <p:cNvCxnSpPr>
            <a:stCxn id="6" idx="3"/>
            <a:endCxn id="7" idx="1"/>
          </p:cNvCxnSpPr>
          <p:nvPr/>
        </p:nvCxnSpPr>
        <p:spPr>
          <a:xfrm>
            <a:off x="361378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91"/>
          <p:cNvCxnSpPr>
            <a:stCxn id="7" idx="3"/>
            <a:endCxn id="8" idx="1"/>
          </p:cNvCxnSpPr>
          <p:nvPr/>
        </p:nvCxnSpPr>
        <p:spPr>
          <a:xfrm>
            <a:off x="525462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92"/>
          <p:cNvCxnSpPr>
            <a:stCxn id="8" idx="3"/>
            <a:endCxn id="11" idx="1"/>
          </p:cNvCxnSpPr>
          <p:nvPr/>
        </p:nvCxnSpPr>
        <p:spPr>
          <a:xfrm>
            <a:off x="7435215" y="230124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93"/>
          <p:cNvCxnSpPr>
            <a:stCxn id="11" idx="3"/>
          </p:cNvCxnSpPr>
          <p:nvPr/>
        </p:nvCxnSpPr>
        <p:spPr>
          <a:xfrm>
            <a:off x="8860155" y="2301240"/>
            <a:ext cx="34560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94"/>
          <p:cNvCxnSpPr>
            <a:stCxn id="9" idx="3"/>
          </p:cNvCxnSpPr>
          <p:nvPr/>
        </p:nvCxnSpPr>
        <p:spPr>
          <a:xfrm>
            <a:off x="10285730" y="2292350"/>
            <a:ext cx="34480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95"/>
          <p:cNvCxnSpPr/>
          <p:nvPr/>
        </p:nvCxnSpPr>
        <p:spPr>
          <a:xfrm>
            <a:off x="271780" y="2301240"/>
            <a:ext cx="407670" cy="0"/>
          </a:xfrm>
          <a:prstGeom prst="straightConnector1">
            <a:avLst/>
          </a:prstGeom>
          <a:ln w="19050" cap="flat" cmpd="sng">
            <a:solidFill>
              <a:schemeClr val="tx1"/>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肘形连接符 18"/>
          <p:cNvCxnSpPr/>
          <p:nvPr/>
        </p:nvCxnSpPr>
        <p:spPr>
          <a:xfrm rot="10800000">
            <a:off x="480695" y="1433195"/>
            <a:ext cx="7122795" cy="866775"/>
          </a:xfrm>
          <a:prstGeom prst="bentConnector3">
            <a:avLst>
              <a:gd name="adj1" fmla="val 0"/>
            </a:avLst>
          </a:prstGeom>
          <a:ln w="19050">
            <a:solidFill>
              <a:schemeClr val="tx1"/>
            </a:solidFill>
            <a:tailEnd type="none"/>
          </a:ln>
        </p:spPr>
        <p:style>
          <a:lnRef idx="2">
            <a:schemeClr val="accent1"/>
          </a:lnRef>
          <a:fillRef idx="0">
            <a:srgbClr val="FFFFFF"/>
          </a:fillRef>
          <a:effectRef idx="0">
            <a:srgbClr val="FFFFFF"/>
          </a:effectRef>
          <a:fontRef idx="minor">
            <a:schemeClr val="tx1"/>
          </a:fontRef>
        </p:style>
      </p:cxnSp>
      <p:cxnSp>
        <p:nvCxnSpPr>
          <p:cNvPr id="20" name="直接箭头连接符 97"/>
          <p:cNvCxnSpPr/>
          <p:nvPr/>
        </p:nvCxnSpPr>
        <p:spPr>
          <a:xfrm>
            <a:off x="485775" y="1432560"/>
            <a:ext cx="0" cy="87058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98"/>
          <p:cNvCxnSpPr/>
          <p:nvPr/>
        </p:nvCxnSpPr>
        <p:spPr>
          <a:xfrm>
            <a:off x="2143125" y="1437005"/>
            <a:ext cx="0" cy="8591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99"/>
          <p:cNvCxnSpPr/>
          <p:nvPr/>
        </p:nvCxnSpPr>
        <p:spPr>
          <a:xfrm>
            <a:off x="3785870" y="1428115"/>
            <a:ext cx="0" cy="86804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100"/>
          <p:cNvCxnSpPr/>
          <p:nvPr/>
        </p:nvCxnSpPr>
        <p:spPr>
          <a:xfrm>
            <a:off x="5426710" y="1437005"/>
            <a:ext cx="0" cy="85090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7D8E3B-B776-F432-E79A-6ECE2D658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0030867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17533-2A9C-E250-A39A-893AB9A3894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A6EC199-D9F4-2497-85CA-61F15FC75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4" name="图片 3">
            <a:extLst>
              <a:ext uri="{FF2B5EF4-FFF2-40B4-BE49-F238E27FC236}">
                <a16:creationId xmlns:a16="http://schemas.microsoft.com/office/drawing/2014/main" id="{05F53A7D-22BF-F7E4-70B7-1C72BB41A366}"/>
              </a:ext>
            </a:extLst>
          </p:cNvPr>
          <p:cNvPicPr>
            <a:picLocks noChangeAspect="1"/>
          </p:cNvPicPr>
          <p:nvPr/>
        </p:nvPicPr>
        <p:blipFill>
          <a:blip r:embed="rId3"/>
          <a:srcRect t="31652" b="2725"/>
          <a:stretch>
            <a:fillRect/>
          </a:stretch>
        </p:blipFill>
        <p:spPr>
          <a:xfrm>
            <a:off x="711605" y="838296"/>
            <a:ext cx="10881360" cy="5858298"/>
          </a:xfrm>
          <a:prstGeom prst="rect">
            <a:avLst/>
          </a:prstGeom>
          <a:ln>
            <a:solidFill>
              <a:srgbClr val="868684"/>
            </a:solidFill>
          </a:ln>
        </p:spPr>
      </p:pic>
    </p:spTree>
    <p:extLst>
      <p:ext uri="{BB962C8B-B14F-4D97-AF65-F5344CB8AC3E}">
        <p14:creationId xmlns:p14="http://schemas.microsoft.com/office/powerpoint/2010/main" val="223752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1F1165D-76AB-6BEC-1399-B4ECFC917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930601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16517" y="2766219"/>
            <a:ext cx="11358966" cy="1325563"/>
          </a:xfrm>
        </p:spPr>
        <p:txBody>
          <a:bodyPr anchor="ctr"/>
          <a:lstStyle/>
          <a:p>
            <a:r>
              <a:rPr lang="en-US" altLang="zh-CN" dirty="0"/>
              <a:t>Thanks!</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 publication is facing challenges</a:t>
            </a:r>
            <a:endParaRPr kumimoji="1" lang="zh-CN" altLang="en-US" dirty="0"/>
          </a:p>
        </p:txBody>
      </p:sp>
      <p:sp>
        <p:nvSpPr>
          <p:cNvPr id="3" name="灯片编号占位符 2"/>
          <p:cNvSpPr>
            <a:spLocks noGrp="1"/>
          </p:cNvSpPr>
          <p:nvPr>
            <p:ph type="sldNum" sz="quarter" idx="12"/>
          </p:nvPr>
        </p:nvSpPr>
        <p:spPr/>
        <p:txBody>
          <a:bodyPr/>
          <a:lstStyle/>
          <a:p>
            <a:fld id="{A4911521-5835-3843-8C40-A05C163B5C5F}" type="slidenum">
              <a:rPr lang="en-US" smtClean="0"/>
              <a:t>9</a:t>
            </a:fld>
            <a:endParaRPr lang="en-US" dirty="0"/>
          </a:p>
        </p:txBody>
      </p:sp>
      <p:sp>
        <p:nvSpPr>
          <p:cNvPr id="4" name="Content Placeholder 2"/>
          <p:cNvSpPr txBox="1"/>
          <p:nvPr/>
        </p:nvSpPr>
        <p:spPr>
          <a:xfrm>
            <a:off x="538163" y="1266825"/>
            <a:ext cx="11115675" cy="4875213"/>
          </a:xfrm>
        </p:spPr>
        <p:txBody>
          <a:bodyPr>
            <a:norm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spcBef>
                <a:spcPts val="1200"/>
              </a:spcBef>
              <a:spcAft>
                <a:spcPts val="0"/>
              </a:spcAft>
            </a:pPr>
            <a:r>
              <a:rPr lang="en-US" b="1" dirty="0">
                <a:cs typeface="+mn-lt"/>
              </a:rPr>
              <a:t>Surge of publication</a:t>
            </a:r>
            <a:r>
              <a:rPr lang="en-US" dirty="0">
                <a:cs typeface="+mn-lt"/>
              </a:rPr>
              <a:t> during LLM era</a:t>
            </a:r>
          </a:p>
          <a:p>
            <a:pPr lvl="1" fontAlgn="auto">
              <a:spcBef>
                <a:spcPts val="1200"/>
              </a:spcBef>
              <a:spcAft>
                <a:spcPts val="0"/>
              </a:spcAft>
            </a:pPr>
            <a:r>
              <a:rPr lang="en-US" dirty="0">
                <a:cs typeface="+mn-lt"/>
              </a:rPr>
              <a:t>ACL 2007 accepted 100 papers</a:t>
            </a:r>
          </a:p>
          <a:p>
            <a:pPr lvl="1" fontAlgn="auto">
              <a:spcBef>
                <a:spcPts val="1200"/>
              </a:spcBef>
              <a:spcAft>
                <a:spcPts val="0"/>
              </a:spcAft>
            </a:pPr>
            <a:r>
              <a:rPr lang="en-US" dirty="0">
                <a:cs typeface="+mn-lt"/>
              </a:rPr>
              <a:t>ACL 2025 accepted 3000+ papers</a:t>
            </a:r>
          </a:p>
          <a:p>
            <a:pPr>
              <a:spcBef>
                <a:spcPts val="1200"/>
              </a:spcBef>
            </a:pPr>
            <a:r>
              <a:rPr lang="en-US" b="1" dirty="0">
                <a:cs typeface="+mn-lt"/>
              </a:rPr>
              <a:t>Conference-driven system broken</a:t>
            </a:r>
            <a:endParaRPr lang="en-US" sz="2400" dirty="0">
              <a:cs typeface="+mn-lt"/>
            </a:endParaRPr>
          </a:p>
          <a:p>
            <a:pPr lvl="1">
              <a:spcBef>
                <a:spcPts val="1200"/>
              </a:spcBef>
            </a:pPr>
            <a:r>
              <a:rPr lang="en-US" dirty="0">
                <a:cs typeface="+mn-lt"/>
              </a:rPr>
              <a:t>Papers are put to </a:t>
            </a:r>
            <a:r>
              <a:rPr lang="en-US" dirty="0" err="1">
                <a:cs typeface="+mn-lt"/>
              </a:rPr>
              <a:t>arXiv</a:t>
            </a:r>
            <a:r>
              <a:rPr lang="en-US" dirty="0">
                <a:cs typeface="+mn-lt"/>
              </a:rPr>
              <a:t> </a:t>
            </a:r>
            <a:r>
              <a:rPr lang="en-US" b="1" dirty="0">
                <a:cs typeface="+mn-lt"/>
              </a:rPr>
              <a:t>way before conference</a:t>
            </a:r>
            <a:r>
              <a:rPr lang="en-US" dirty="0">
                <a:cs typeface="+mn-lt"/>
              </a:rPr>
              <a:t>. No new information at conference.</a:t>
            </a:r>
            <a:endParaRPr lang="en-US" b="1" dirty="0">
              <a:solidFill>
                <a:schemeClr val="accent1"/>
              </a:solidFill>
              <a:cs typeface="+mn-lt"/>
            </a:endParaRPr>
          </a:p>
          <a:p>
            <a:pPr lvl="1">
              <a:spcBef>
                <a:spcPts val="1200"/>
              </a:spcBef>
            </a:pPr>
            <a:r>
              <a:rPr lang="en-US" b="1" dirty="0">
                <a:cs typeface="+mn-lt"/>
              </a:rPr>
              <a:t>Review system broken</a:t>
            </a:r>
            <a:r>
              <a:rPr lang="en-US" dirty="0">
                <a:cs typeface="+mn-lt"/>
              </a:rPr>
              <a:t> because of lack of reviewer commitments.</a:t>
            </a:r>
          </a:p>
          <a:p>
            <a:pPr lvl="1"/>
            <a:endParaRPr lang="en-US" sz="2000" dirty="0">
              <a:cs typeface="+mn-lt"/>
            </a:endParaRPr>
          </a:p>
          <a:p>
            <a:pPr fontAlgn="auto">
              <a:spcAft>
                <a:spcPts val="0"/>
              </a:spcAft>
            </a:pPr>
            <a:endParaRPr lang="en-US" b="1" dirty="0">
              <a:solidFill>
                <a:schemeClr val="accent2"/>
              </a:solidFill>
              <a:cs typeface="+mn-lt"/>
            </a:endParaRPr>
          </a:p>
          <a:p>
            <a:endParaRPr lang="en-US" dirty="0">
              <a:cs typeface="+mn-lt"/>
            </a:endParaRPr>
          </a:p>
          <a:p>
            <a:endParaRPr lang="en-US" dirty="0">
              <a:solidFill>
                <a:schemeClr val="accent1"/>
              </a:solidFill>
              <a:cs typeface="+mn-lt"/>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9418</TotalTime>
  <Words>4378</Words>
  <Application>Microsoft Office PowerPoint</Application>
  <PresentationFormat>Widescreen</PresentationFormat>
  <Paragraphs>787</Paragraphs>
  <Slides>86</Slides>
  <Notes>39</Notes>
  <HiddenSlides>0</HiddenSlides>
  <MMClips>1</MMClips>
  <ScaleCrop>false</ScaleCrop>
  <HeadingPairs>
    <vt:vector size="4" baseType="variant">
      <vt:variant>
        <vt:lpstr>Theme</vt:lpstr>
      </vt:variant>
      <vt:variant>
        <vt:i4>3</vt:i4>
      </vt:variant>
      <vt:variant>
        <vt:lpstr>Slide Titles</vt:lpstr>
      </vt:variant>
      <vt:variant>
        <vt:i4>86</vt:i4>
      </vt:variant>
    </vt:vector>
  </HeadingPairs>
  <TitlesOfParts>
    <vt:vector size="89" baseType="lpstr">
      <vt:lpstr>Office 主题</vt:lpstr>
      <vt:lpstr>1_Office 主题</vt:lpstr>
      <vt:lpstr>Office Theme</vt:lpstr>
      <vt:lpstr>PowerPoint Presentation</vt:lpstr>
      <vt:lpstr>AI and Scientists</vt:lpstr>
      <vt:lpstr>Overview</vt:lpstr>
      <vt:lpstr>Overview</vt:lpstr>
      <vt:lpstr>Overview</vt:lpstr>
      <vt:lpstr>Overview</vt:lpstr>
      <vt:lpstr>Overview</vt:lpstr>
      <vt:lpstr>PowerPoint Presentation</vt:lpstr>
      <vt:lpstr>AI publication is facing challenges</vt:lpstr>
      <vt:lpstr>AI publication is facing challenges</vt:lpstr>
      <vt:lpstr>AI publication is facing challenges</vt:lpstr>
      <vt:lpstr>Personalized paper recommendation systems</vt:lpstr>
      <vt:lpstr>Active Learner</vt:lpstr>
      <vt:lpstr>SciMine Framework</vt:lpstr>
      <vt:lpstr>Representation Learning</vt:lpstr>
      <vt:lpstr>VAE-Based Document Level Classification</vt:lpstr>
      <vt:lpstr>Phrase-level feature classification</vt:lpstr>
      <vt:lpstr>Ranking Ensemble</vt:lpstr>
      <vt:lpstr>Experimental Setup</vt:lpstr>
      <vt:lpstr>Experimental Result</vt:lpstr>
      <vt:lpstr>Tailored Paper Discovery and Reading Experience</vt:lpstr>
      <vt:lpstr>PowerPoint Presentation</vt:lpstr>
      <vt:lpstr>Need for automatic review</vt:lpstr>
      <vt:lpstr>PowerPoint Presentation</vt:lpstr>
      <vt:lpstr>Main Experimental Findings: DeepReviewer</vt:lpstr>
      <vt:lpstr>Main Experimental Findings: DeepReviewer</vt:lpstr>
      <vt:lpstr>Main Experimental Findings: DeepReviewer Test-Time Scaling</vt:lpstr>
      <vt:lpstr>Collaborating on the peer review for World Model@ ICLR 2025.</vt:lpstr>
      <vt:lpstr>Try Our Online AI Review</vt:lpstr>
      <vt:lpstr>AiraXiv: The First Open-Access Archive Platform for AI-Generated Research</vt:lpstr>
      <vt:lpstr>Support to the first International AI Scientist Conference</vt:lpstr>
      <vt:lpstr>PowerPoint Presentation</vt:lpstr>
      <vt:lpstr>Background：explosion of papers about LLM</vt:lpstr>
      <vt:lpstr>Need for automatic survey</vt:lpstr>
      <vt:lpstr>AutoSurvey</vt:lpstr>
      <vt:lpstr>AutoSurvey</vt:lpstr>
      <vt:lpstr>AutoSurvey</vt:lpstr>
      <vt:lpstr>AutoSurvey</vt:lpstr>
      <vt:lpstr>Need for Automatic Evaluation</vt:lpstr>
      <vt:lpstr>Evaluation of Generated Survey</vt:lpstr>
      <vt:lpstr>Meta Evaluation</vt:lpstr>
      <vt:lpstr>Ablation study</vt:lpstr>
      <vt:lpstr>Overview</vt:lpstr>
      <vt:lpstr>PowerPoint Presentation</vt:lpstr>
      <vt:lpstr>Research Question &amp; Contributions</vt:lpstr>
      <vt:lpstr>Research-14k: Data Collection and Supervised Fine-tuning </vt:lpstr>
      <vt:lpstr>CycleResearcher RL Training: Research-Review-Refinement Cycle</vt:lpstr>
      <vt:lpstr>Example for CycleResearcher: Real-world process: Search + Code Generation + Experiments + Paper Writing</vt:lpstr>
      <vt:lpstr>PowerPoint Presentation</vt:lpstr>
      <vt:lpstr>Main Experimental Findings: CycleResearcher</vt:lpstr>
      <vt:lpstr>Main Experimental Findings: CycleResearcher</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Strategic AI development will accelerate innovation But a lack of high-quality scientific data remains the bottleneck</vt:lpstr>
      <vt:lpstr>Building a universal AI-driven platform for research digitization, automation, and acceleration Deep collaboration with 7 leading labs across all four schools of Westlake University</vt:lpstr>
      <vt:lpstr>Illustrating traditional ways for recording research data Click chemistry reaction as an example</vt:lpstr>
      <vt:lpstr>Core challenge in developing a multidisciplinary digitization platform: Balancing universality and standardization</vt:lpstr>
      <vt:lpstr>Illustrating traditional ways for recording research data Click chemistry reaction as an example</vt:lpstr>
      <vt:lpstr>Using Airalogy Protocol to digitize research data in a  both customizable (universal) and standardized manner</vt:lpstr>
      <vt:lpstr>Community-Driven: Airalogy Hub Protocols designed once can be shared and reused worldwide</vt:lpstr>
      <vt:lpstr>Representative real-world application of Airalogy: Facilitating cutting-edge research and experiment sharing</vt:lpstr>
      <vt:lpstr>Representative real-world application of Airalogy: Facilitating cutting-edge research and experiment sharing Providing more detailed and intuitive experimental guidance</vt:lpstr>
      <vt:lpstr>Representative real-world application of Airalogy: Facilitating cutting-edge research and experiment sharing 24/7 guidance by AI mentor (provided by the Airalogy)</vt:lpstr>
      <vt:lpstr>Representative real-world application of Airalogy: Facilitating cutting-edge research and experiment sharing Airalogy Protocol allows integrating multimodal LLM to automate the evaluation of experimental data</vt:lpstr>
      <vt:lpstr>Another Representative Airalogy Use Case (in bioengineering) As a One-Stop, Automated Platform for Research Data Collection, Management, and Utilization</vt:lpstr>
      <vt:lpstr>PowerPoint Presentation</vt:lpstr>
      <vt:lpstr>Access  now!</vt:lpstr>
      <vt:lpstr>Overview</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Yue ZHANG 张岳</cp:lastModifiedBy>
  <cp:revision>1334</cp:revision>
  <cp:lastPrinted>2025-12-29T03:48:11Z</cp:lastPrinted>
  <dcterms:created xsi:type="dcterms:W3CDTF">2025-12-29T03:48:11Z</dcterms:created>
  <dcterms:modified xsi:type="dcterms:W3CDTF">2026-01-25T13:51:53Z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2052-12.1.24031.24031</vt:lpwstr>
  </property>
  <property fmtid="{D5CDD505-2E9C-101B-9397-08002B2CF9AE}" pid="3" name="ICV">
    <vt:lpwstr>2FEE7520B8EDDEC1FBF95169EB3C7CBD_43</vt:lpwstr>
  </property>
</Properties>
</file>